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792" r:id="rId2"/>
    <p:sldMasterId id="2147483780" r:id="rId3"/>
    <p:sldMasterId id="2147483804" r:id="rId4"/>
    <p:sldMasterId id="2147483816" r:id="rId5"/>
  </p:sldMasterIdLst>
  <p:notesMasterIdLst>
    <p:notesMasterId r:id="rId37"/>
  </p:notesMasterIdLst>
  <p:handoutMasterIdLst>
    <p:handoutMasterId r:id="rId38"/>
  </p:handoutMasterIdLst>
  <p:sldIdLst>
    <p:sldId id="406" r:id="rId6"/>
    <p:sldId id="451" r:id="rId7"/>
    <p:sldId id="396" r:id="rId8"/>
    <p:sldId id="412" r:id="rId9"/>
    <p:sldId id="426" r:id="rId10"/>
    <p:sldId id="441" r:id="rId11"/>
    <p:sldId id="442" r:id="rId12"/>
    <p:sldId id="443" r:id="rId13"/>
    <p:sldId id="444" r:id="rId14"/>
    <p:sldId id="445" r:id="rId15"/>
    <p:sldId id="446" r:id="rId16"/>
    <p:sldId id="397" r:id="rId17"/>
    <p:sldId id="369" r:id="rId18"/>
    <p:sldId id="370" r:id="rId19"/>
    <p:sldId id="371" r:id="rId20"/>
    <p:sldId id="447" r:id="rId21"/>
    <p:sldId id="448" r:id="rId22"/>
    <p:sldId id="450" r:id="rId23"/>
    <p:sldId id="449" r:id="rId24"/>
    <p:sldId id="455" r:id="rId25"/>
    <p:sldId id="415" r:id="rId26"/>
    <p:sldId id="372" r:id="rId27"/>
    <p:sldId id="452" r:id="rId28"/>
    <p:sldId id="417" r:id="rId29"/>
    <p:sldId id="409" r:id="rId30"/>
    <p:sldId id="418" r:id="rId31"/>
    <p:sldId id="453" r:id="rId32"/>
    <p:sldId id="454" r:id="rId33"/>
    <p:sldId id="366" r:id="rId34"/>
    <p:sldId id="293" r:id="rId35"/>
    <p:sldId id="405" r:id="rId36"/>
  </p:sldIdLst>
  <p:sldSz cx="9144000" cy="6858000" type="screen4x3"/>
  <p:notesSz cx="6954838" cy="93091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187" autoAdjust="0"/>
    <p:restoredTop sz="92736" autoAdjust="0"/>
  </p:normalViewPr>
  <p:slideViewPr>
    <p:cSldViewPr>
      <p:cViewPr>
        <p:scale>
          <a:sx n="92" d="100"/>
          <a:sy n="92" d="100"/>
        </p:scale>
        <p:origin x="976" y="216"/>
      </p:cViewPr>
      <p:guideLst>
        <p:guide orient="horz" pos="2160"/>
        <p:guide pos="2880"/>
      </p:guideLst>
    </p:cSldViewPr>
  </p:slideViewPr>
  <p:outlineViewPr>
    <p:cViewPr>
      <p:scale>
        <a:sx n="33" d="100"/>
        <a:sy n="33" d="100"/>
      </p:scale>
      <p:origin x="0" y="444"/>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9" Type="http://schemas.openxmlformats.org/officeDocument/2006/relationships/slide" Target="slides/slide4.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Relationship Id="rId36" Type="http://schemas.openxmlformats.org/officeDocument/2006/relationships/slide" Target="slides/slide31.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37" Type="http://schemas.openxmlformats.org/officeDocument/2006/relationships/notesMaster" Target="notesMasters/notesMaster1.xml"/><Relationship Id="rId38" Type="http://schemas.openxmlformats.org/officeDocument/2006/relationships/handoutMaster" Target="handoutMasters/handoutMaster1.xml"/><Relationship Id="rId39" Type="http://schemas.openxmlformats.org/officeDocument/2006/relationships/presProps" Target="presProps.xml"/><Relationship Id="rId40" Type="http://schemas.openxmlformats.org/officeDocument/2006/relationships/viewProps" Target="viewProps.xml"/><Relationship Id="rId41" Type="http://schemas.openxmlformats.org/officeDocument/2006/relationships/theme" Target="theme/theme1.xml"/><Relationship Id="rId4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014065" cy="464839"/>
          </a:xfrm>
          <a:prstGeom prst="rect">
            <a:avLst/>
          </a:prstGeom>
        </p:spPr>
        <p:txBody>
          <a:bodyPr vert="horz" lIns="87910" tIns="43955" rIns="87910" bIns="43955" rtlCol="0"/>
          <a:lstStyle>
            <a:lvl1pPr algn="l">
              <a:defRPr sz="1200"/>
            </a:lvl1pPr>
          </a:lstStyle>
          <a:p>
            <a:endParaRPr lang="en-US"/>
          </a:p>
        </p:txBody>
      </p:sp>
      <p:sp>
        <p:nvSpPr>
          <p:cNvPr id="3" name="Date Placeholder 2"/>
          <p:cNvSpPr>
            <a:spLocks noGrp="1"/>
          </p:cNvSpPr>
          <p:nvPr>
            <p:ph type="dt" sz="quarter" idx="1"/>
          </p:nvPr>
        </p:nvSpPr>
        <p:spPr>
          <a:xfrm>
            <a:off x="3939264" y="1"/>
            <a:ext cx="3014065" cy="464839"/>
          </a:xfrm>
          <a:prstGeom prst="rect">
            <a:avLst/>
          </a:prstGeom>
        </p:spPr>
        <p:txBody>
          <a:bodyPr vert="horz" lIns="87910" tIns="43955" rIns="87910" bIns="43955" rtlCol="0"/>
          <a:lstStyle>
            <a:lvl1pPr algn="r">
              <a:defRPr sz="1200"/>
            </a:lvl1pPr>
          </a:lstStyle>
          <a:p>
            <a:fld id="{94181E39-1842-45D1-B93B-D4AA2248D324}" type="datetimeFigureOut">
              <a:rPr lang="en-US" smtClean="0"/>
              <a:pPr/>
              <a:t>2/14/17</a:t>
            </a:fld>
            <a:endParaRPr lang="en-US"/>
          </a:p>
        </p:txBody>
      </p:sp>
      <p:sp>
        <p:nvSpPr>
          <p:cNvPr id="4" name="Footer Placeholder 3"/>
          <p:cNvSpPr>
            <a:spLocks noGrp="1"/>
          </p:cNvSpPr>
          <p:nvPr>
            <p:ph type="ftr" sz="quarter" idx="2"/>
          </p:nvPr>
        </p:nvSpPr>
        <p:spPr>
          <a:xfrm>
            <a:off x="0" y="8842723"/>
            <a:ext cx="3014065" cy="464839"/>
          </a:xfrm>
          <a:prstGeom prst="rect">
            <a:avLst/>
          </a:prstGeom>
        </p:spPr>
        <p:txBody>
          <a:bodyPr vert="horz" lIns="87910" tIns="43955" rIns="87910" bIns="43955" rtlCol="0" anchor="b"/>
          <a:lstStyle>
            <a:lvl1pPr algn="l">
              <a:defRPr sz="1200"/>
            </a:lvl1pPr>
          </a:lstStyle>
          <a:p>
            <a:endParaRPr lang="en-US"/>
          </a:p>
        </p:txBody>
      </p:sp>
      <p:sp>
        <p:nvSpPr>
          <p:cNvPr id="5" name="Slide Number Placeholder 4"/>
          <p:cNvSpPr>
            <a:spLocks noGrp="1"/>
          </p:cNvSpPr>
          <p:nvPr>
            <p:ph type="sldNum" sz="quarter" idx="3"/>
          </p:nvPr>
        </p:nvSpPr>
        <p:spPr>
          <a:xfrm>
            <a:off x="3939264" y="8842723"/>
            <a:ext cx="3014065" cy="464839"/>
          </a:xfrm>
          <a:prstGeom prst="rect">
            <a:avLst/>
          </a:prstGeom>
        </p:spPr>
        <p:txBody>
          <a:bodyPr vert="horz" lIns="87910" tIns="43955" rIns="87910" bIns="43955" rtlCol="0" anchor="b"/>
          <a:lstStyle>
            <a:lvl1pPr algn="r">
              <a:defRPr sz="1200"/>
            </a:lvl1pPr>
          </a:lstStyle>
          <a:p>
            <a:fld id="{4EFC7692-840F-44C1-90B5-A875349682AB}" type="slidenum">
              <a:rPr lang="en-US" smtClean="0"/>
              <a:pPr/>
              <a:t>‹#›</a:t>
            </a:fld>
            <a:endParaRPr lang="en-US"/>
          </a:p>
        </p:txBody>
      </p:sp>
    </p:spTree>
    <p:extLst>
      <p:ext uri="{BB962C8B-B14F-4D97-AF65-F5344CB8AC3E}">
        <p14:creationId xmlns:p14="http://schemas.microsoft.com/office/powerpoint/2010/main" val="260513026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014065" cy="464839"/>
          </a:xfrm>
          <a:prstGeom prst="rect">
            <a:avLst/>
          </a:prstGeom>
        </p:spPr>
        <p:txBody>
          <a:bodyPr vert="horz" lIns="92923" tIns="46462" rIns="92923" bIns="46462" rtlCol="0"/>
          <a:lstStyle>
            <a:lvl1pPr algn="l" fontAlgn="auto">
              <a:spcBef>
                <a:spcPts val="0"/>
              </a:spcBef>
              <a:spcAft>
                <a:spcPts val="0"/>
              </a:spcAft>
              <a:defRPr sz="1200">
                <a:latin typeface="+mn-lt"/>
                <a:cs typeface="+mn-cs"/>
              </a:defRPr>
            </a:lvl1pPr>
          </a:lstStyle>
          <a:p>
            <a:pPr>
              <a:defRPr/>
            </a:pPr>
            <a:endParaRPr lang="en-US"/>
          </a:p>
        </p:txBody>
      </p:sp>
      <p:sp>
        <p:nvSpPr>
          <p:cNvPr id="3" name="Date Placeholder 2"/>
          <p:cNvSpPr>
            <a:spLocks noGrp="1"/>
          </p:cNvSpPr>
          <p:nvPr>
            <p:ph type="dt" idx="1"/>
          </p:nvPr>
        </p:nvSpPr>
        <p:spPr>
          <a:xfrm>
            <a:off x="3939264" y="1"/>
            <a:ext cx="3014065" cy="464839"/>
          </a:xfrm>
          <a:prstGeom prst="rect">
            <a:avLst/>
          </a:prstGeom>
        </p:spPr>
        <p:txBody>
          <a:bodyPr vert="horz" lIns="92923" tIns="46462" rIns="92923" bIns="46462" rtlCol="0"/>
          <a:lstStyle>
            <a:lvl1pPr algn="r" fontAlgn="auto">
              <a:spcBef>
                <a:spcPts val="0"/>
              </a:spcBef>
              <a:spcAft>
                <a:spcPts val="0"/>
              </a:spcAft>
              <a:defRPr sz="1200">
                <a:latin typeface="+mn-lt"/>
                <a:cs typeface="+mn-cs"/>
              </a:defRPr>
            </a:lvl1pPr>
          </a:lstStyle>
          <a:p>
            <a:pPr>
              <a:defRPr/>
            </a:pPr>
            <a:fld id="{A9254D17-2F19-4B1D-8F9C-290FCB54937C}" type="datetimeFigureOut">
              <a:rPr lang="en-US"/>
              <a:pPr>
                <a:defRPr/>
              </a:pPr>
              <a:t>2/14/17</a:t>
            </a:fld>
            <a:endParaRPr lang="en-US"/>
          </a:p>
        </p:txBody>
      </p:sp>
      <p:sp>
        <p:nvSpPr>
          <p:cNvPr id="4" name="Slide Image Placeholder 3"/>
          <p:cNvSpPr>
            <a:spLocks noGrp="1" noRot="1" noChangeAspect="1"/>
          </p:cNvSpPr>
          <p:nvPr>
            <p:ph type="sldImg" idx="2"/>
          </p:nvPr>
        </p:nvSpPr>
        <p:spPr>
          <a:xfrm>
            <a:off x="1150938" y="698500"/>
            <a:ext cx="4652962" cy="3489325"/>
          </a:xfrm>
          <a:prstGeom prst="rect">
            <a:avLst/>
          </a:prstGeom>
          <a:noFill/>
          <a:ln w="12700">
            <a:solidFill>
              <a:prstClr val="black"/>
            </a:solidFill>
          </a:ln>
        </p:spPr>
        <p:txBody>
          <a:bodyPr vert="horz" lIns="92923" tIns="46462" rIns="92923" bIns="46462" rtlCol="0" anchor="ctr"/>
          <a:lstStyle/>
          <a:p>
            <a:pPr lvl="0"/>
            <a:endParaRPr lang="en-US" noProof="0"/>
          </a:p>
        </p:txBody>
      </p:sp>
      <p:sp>
        <p:nvSpPr>
          <p:cNvPr id="5" name="Notes Placeholder 4"/>
          <p:cNvSpPr>
            <a:spLocks noGrp="1"/>
          </p:cNvSpPr>
          <p:nvPr>
            <p:ph type="body" sz="quarter" idx="3"/>
          </p:nvPr>
        </p:nvSpPr>
        <p:spPr>
          <a:xfrm>
            <a:off x="695786" y="4422131"/>
            <a:ext cx="5563267" cy="4188171"/>
          </a:xfrm>
          <a:prstGeom prst="rect">
            <a:avLst/>
          </a:prstGeom>
        </p:spPr>
        <p:txBody>
          <a:bodyPr vert="horz" lIns="92923" tIns="46462" rIns="92923" bIns="46462"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842723"/>
            <a:ext cx="3014065" cy="464839"/>
          </a:xfrm>
          <a:prstGeom prst="rect">
            <a:avLst/>
          </a:prstGeom>
        </p:spPr>
        <p:txBody>
          <a:bodyPr vert="horz" lIns="92923" tIns="46462" rIns="92923" bIns="46462" rtlCol="0" anchor="b"/>
          <a:lstStyle>
            <a:lvl1pPr algn="l" fontAlgn="auto">
              <a:spcBef>
                <a:spcPts val="0"/>
              </a:spcBef>
              <a:spcAft>
                <a:spcPts val="0"/>
              </a:spcAft>
              <a:defRPr sz="1200">
                <a:latin typeface="+mn-lt"/>
                <a:cs typeface="+mn-cs"/>
              </a:defRPr>
            </a:lvl1pPr>
          </a:lstStyle>
          <a:p>
            <a:pPr>
              <a:defRPr/>
            </a:pPr>
            <a:endParaRPr lang="en-US"/>
          </a:p>
        </p:txBody>
      </p:sp>
      <p:sp>
        <p:nvSpPr>
          <p:cNvPr id="7" name="Slide Number Placeholder 6"/>
          <p:cNvSpPr>
            <a:spLocks noGrp="1"/>
          </p:cNvSpPr>
          <p:nvPr>
            <p:ph type="sldNum" sz="quarter" idx="5"/>
          </p:nvPr>
        </p:nvSpPr>
        <p:spPr>
          <a:xfrm>
            <a:off x="3939264" y="8842723"/>
            <a:ext cx="3014065" cy="464839"/>
          </a:xfrm>
          <a:prstGeom prst="rect">
            <a:avLst/>
          </a:prstGeom>
        </p:spPr>
        <p:txBody>
          <a:bodyPr vert="horz" lIns="92923" tIns="46462" rIns="92923" bIns="46462" rtlCol="0" anchor="b"/>
          <a:lstStyle>
            <a:lvl1pPr algn="r" fontAlgn="auto">
              <a:spcBef>
                <a:spcPts val="0"/>
              </a:spcBef>
              <a:spcAft>
                <a:spcPts val="0"/>
              </a:spcAft>
              <a:defRPr sz="1200">
                <a:latin typeface="+mn-lt"/>
                <a:cs typeface="+mn-cs"/>
              </a:defRPr>
            </a:lvl1pPr>
          </a:lstStyle>
          <a:p>
            <a:pPr>
              <a:defRPr/>
            </a:pPr>
            <a:fld id="{9C98373B-E654-49E7-8246-B01733B35E60}" type="slidenum">
              <a:rPr lang="en-US"/>
              <a:pPr>
                <a:defRPr/>
              </a:pPr>
              <a:t>‹#›</a:t>
            </a:fld>
            <a:endParaRPr lang="en-US"/>
          </a:p>
        </p:txBody>
      </p:sp>
    </p:spTree>
    <p:extLst>
      <p:ext uri="{BB962C8B-B14F-4D97-AF65-F5344CB8AC3E}">
        <p14:creationId xmlns:p14="http://schemas.microsoft.com/office/powerpoint/2010/main" val="412863717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Slide Image Placeholder 1"/>
          <p:cNvSpPr>
            <a:spLocks noGrp="1" noRot="1" noChangeAspect="1" noTextEdit="1"/>
          </p:cNvSpPr>
          <p:nvPr>
            <p:ph type="sldImg"/>
          </p:nvPr>
        </p:nvSpPr>
        <p:spPr bwMode="auto">
          <a:xfrm>
            <a:off x="1150938" y="698500"/>
            <a:ext cx="4652962" cy="3489325"/>
          </a:xfrm>
          <a:noFill/>
          <a:ln>
            <a:solidFill>
              <a:srgbClr val="000000"/>
            </a:solidFill>
            <a:miter lim="800000"/>
            <a:headEnd/>
            <a:tailEnd/>
          </a:ln>
        </p:spPr>
      </p:sp>
      <p:sp>
        <p:nvSpPr>
          <p:cNvPr id="33795"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
        <p:nvSpPr>
          <p:cNvPr id="13316"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377C23F6-0505-4C2A-829B-1287B2C53372}" type="slidenum">
              <a:rPr lang="en-US" smtClean="0"/>
              <a:pPr fontAlgn="base">
                <a:spcBef>
                  <a:spcPct val="0"/>
                </a:spcBef>
                <a:spcAft>
                  <a:spcPct val="0"/>
                </a:spcAft>
                <a:defRPr/>
              </a:pPr>
              <a:t>1</a:t>
            </a:fld>
            <a:endParaRPr lang="en-US"/>
          </a:p>
        </p:txBody>
      </p:sp>
    </p:spTree>
    <p:extLst>
      <p:ext uri="{BB962C8B-B14F-4D97-AF65-F5344CB8AC3E}">
        <p14:creationId xmlns:p14="http://schemas.microsoft.com/office/powerpoint/2010/main" val="13574293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DAD8D63C-53CD-4BB0-A44E-754BB6A90BB0}" type="slidenum">
              <a:rPr lang="en-US" smtClean="0">
                <a:latin typeface="Tahoma" pitchFamily="34" charset="0"/>
              </a:rPr>
              <a:pPr fontAlgn="base">
                <a:spcBef>
                  <a:spcPct val="0"/>
                </a:spcBef>
                <a:spcAft>
                  <a:spcPct val="0"/>
                </a:spcAft>
              </a:pPr>
              <a:t>30</a:t>
            </a:fld>
            <a:endParaRPr lang="en-US">
              <a:latin typeface="Tahoma" pitchFamily="34" charset="0"/>
            </a:endParaRPr>
          </a:p>
        </p:txBody>
      </p:sp>
      <p:sp>
        <p:nvSpPr>
          <p:cNvPr id="30723" name="Slide Image Placeholder 1"/>
          <p:cNvSpPr>
            <a:spLocks noGrp="1" noRot="1" noChangeAspect="1" noTextEdit="1"/>
          </p:cNvSpPr>
          <p:nvPr>
            <p:ph type="sldImg"/>
          </p:nvPr>
        </p:nvSpPr>
        <p:spPr bwMode="auto">
          <a:xfrm>
            <a:off x="1150938" y="696913"/>
            <a:ext cx="4654550" cy="3490912"/>
          </a:xfrm>
          <a:noFill/>
          <a:ln>
            <a:solidFill>
              <a:srgbClr val="000000"/>
            </a:solidFill>
            <a:miter lim="800000"/>
            <a:headEnd/>
            <a:tailEnd/>
          </a:ln>
        </p:spPr>
      </p:sp>
      <p:sp>
        <p:nvSpPr>
          <p:cNvPr id="30724" name="Notes Placeholder 2"/>
          <p:cNvSpPr>
            <a:spLocks noGrp="1"/>
          </p:cNvSpPr>
          <p:nvPr>
            <p:ph type="body" idx="1"/>
          </p:nvPr>
        </p:nvSpPr>
        <p:spPr bwMode="auto">
          <a:noFill/>
          <a:ln>
            <a:solidFill>
              <a:srgbClr val="000000"/>
            </a:solidFill>
            <a:miter lim="800000"/>
            <a:headEnd/>
            <a:tailEnd/>
          </a:ln>
        </p:spPr>
        <p:txBody>
          <a:bodyPr wrap="square" lIns="83096" tIns="41546" rIns="83096" bIns="41546" numCol="1" anchor="t" anchorCtr="0" compatLnSpc="1">
            <a:prstTxWarp prst="textNoShape">
              <a:avLst/>
            </a:prstTxWarp>
          </a:bodyPr>
          <a:lstStyle/>
          <a:p>
            <a:pPr eaLnBrk="1" hangingPunct="1">
              <a:spcBef>
                <a:spcPct val="0"/>
              </a:spcBef>
            </a:pPr>
            <a:endParaRPr lang="en-US">
              <a:ea typeface="ＭＳ Ｐゴシック" pitchFamily="34" charset="-128"/>
            </a:endParaRPr>
          </a:p>
        </p:txBody>
      </p:sp>
      <p:sp>
        <p:nvSpPr>
          <p:cNvPr id="30725" name="Slide Number Placeholder 3"/>
          <p:cNvSpPr txBox="1">
            <a:spLocks noGrp="1"/>
          </p:cNvSpPr>
          <p:nvPr/>
        </p:nvSpPr>
        <p:spPr bwMode="auto">
          <a:xfrm>
            <a:off x="3940774" y="8842722"/>
            <a:ext cx="3014065" cy="466378"/>
          </a:xfrm>
          <a:prstGeom prst="rect">
            <a:avLst/>
          </a:prstGeom>
          <a:noFill/>
          <a:ln w="9525">
            <a:noFill/>
            <a:miter lim="800000"/>
            <a:headEnd/>
            <a:tailEnd/>
          </a:ln>
        </p:spPr>
        <p:txBody>
          <a:bodyPr lIns="83096" tIns="41546" rIns="83096" bIns="41546" anchor="b"/>
          <a:lstStyle/>
          <a:p>
            <a:pPr algn="r"/>
            <a:fld id="{76874E11-716F-4B67-ABCA-9BD1499B573D}" type="slidenum">
              <a:rPr lang="en-US" sz="1100">
                <a:latin typeface="Calibri" pitchFamily="34" charset="0"/>
              </a:rPr>
              <a:pPr algn="r"/>
              <a:t>30</a:t>
            </a:fld>
            <a:endParaRPr lang="en-US" sz="1100" dirty="0">
              <a:latin typeface="Calibri" pitchFamily="34" charset="0"/>
            </a:endParaRPr>
          </a:p>
        </p:txBody>
      </p:sp>
    </p:spTree>
    <p:extLst>
      <p:ext uri="{BB962C8B-B14F-4D97-AF65-F5344CB8AC3E}">
        <p14:creationId xmlns:p14="http://schemas.microsoft.com/office/powerpoint/2010/main" val="606743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Slide Image Placeholder 1"/>
          <p:cNvSpPr>
            <a:spLocks noGrp="1" noRot="1" noChangeAspect="1" noTextEdit="1"/>
          </p:cNvSpPr>
          <p:nvPr>
            <p:ph type="sldImg"/>
          </p:nvPr>
        </p:nvSpPr>
        <p:spPr bwMode="auto">
          <a:xfrm>
            <a:off x="1150938" y="698500"/>
            <a:ext cx="4652962" cy="3489325"/>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27651"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6388"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0BCAC73-4A08-441F-85CF-83C821ACFDB6}" type="slidenum">
              <a:rPr lang="en-US" smtClean="0"/>
              <a:pPr fontAlgn="base">
                <a:spcBef>
                  <a:spcPct val="0"/>
                </a:spcBef>
                <a:spcAft>
                  <a:spcPct val="0"/>
                </a:spcAft>
                <a:defRPr/>
              </a:pPr>
              <a:t>31</a:t>
            </a:fld>
            <a:endParaRPr lang="en-US"/>
          </a:p>
        </p:txBody>
      </p:sp>
    </p:spTree>
    <p:extLst>
      <p:ext uri="{BB962C8B-B14F-4D97-AF65-F5344CB8AC3E}">
        <p14:creationId xmlns:p14="http://schemas.microsoft.com/office/powerpoint/2010/main" val="18803409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Slide Image Placeholder 1"/>
          <p:cNvSpPr>
            <a:spLocks noGrp="1" noRot="1" noChangeAspect="1" noTextEdit="1"/>
          </p:cNvSpPr>
          <p:nvPr>
            <p:ph type="sldImg"/>
          </p:nvPr>
        </p:nvSpPr>
        <p:spPr bwMode="auto">
          <a:xfrm>
            <a:off x="1150938" y="698500"/>
            <a:ext cx="4652962" cy="3489325"/>
          </a:xfrm>
          <a:noFill/>
          <a:ln>
            <a:solidFill>
              <a:srgbClr val="000000"/>
            </a:solidFill>
            <a:miter lim="800000"/>
            <a:headEnd/>
            <a:tailEnd/>
          </a:ln>
        </p:spPr>
      </p:sp>
      <p:sp>
        <p:nvSpPr>
          <p:cNvPr id="21507"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14340"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6A6CD48E-9467-4C4A-A7B3-8766255CC43E}" type="slidenum">
              <a:rPr lang="en-US" smtClean="0"/>
              <a:pPr fontAlgn="base">
                <a:spcBef>
                  <a:spcPct val="0"/>
                </a:spcBef>
                <a:spcAft>
                  <a:spcPct val="0"/>
                </a:spcAft>
                <a:defRPr/>
              </a:pPr>
              <a:t>2</a:t>
            </a:fld>
            <a:endParaRPr lang="en-US" smtClean="0"/>
          </a:p>
        </p:txBody>
      </p:sp>
    </p:spTree>
    <p:extLst>
      <p:ext uri="{BB962C8B-B14F-4D97-AF65-F5344CB8AC3E}">
        <p14:creationId xmlns:p14="http://schemas.microsoft.com/office/powerpoint/2010/main" val="7040596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Slide Image Placeholder 1"/>
          <p:cNvSpPr>
            <a:spLocks noGrp="1" noRot="1" noChangeAspect="1" noTextEdit="1"/>
          </p:cNvSpPr>
          <p:nvPr>
            <p:ph type="sldImg"/>
          </p:nvPr>
        </p:nvSpPr>
        <p:spPr bwMode="auto">
          <a:xfrm>
            <a:off x="1150938" y="698500"/>
            <a:ext cx="4652962" cy="3489325"/>
          </a:xfrm>
          <a:noFill/>
          <a:ln>
            <a:solidFill>
              <a:srgbClr val="000000"/>
            </a:solidFill>
            <a:miter lim="800000"/>
            <a:headEnd/>
            <a:tailEnd/>
          </a:ln>
        </p:spPr>
      </p:sp>
      <p:sp>
        <p:nvSpPr>
          <p:cNvPr id="21507"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
        <p:nvSpPr>
          <p:cNvPr id="14340"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6A6CD48E-9467-4C4A-A7B3-8766255CC43E}" type="slidenum">
              <a:rPr lang="en-US" smtClean="0"/>
              <a:pPr fontAlgn="base">
                <a:spcBef>
                  <a:spcPct val="0"/>
                </a:spcBef>
                <a:spcAft>
                  <a:spcPct val="0"/>
                </a:spcAft>
                <a:defRPr/>
              </a:pPr>
              <a:t>3</a:t>
            </a:fld>
            <a:endParaRPr lang="en-US"/>
          </a:p>
        </p:txBody>
      </p:sp>
    </p:spTree>
    <p:extLst>
      <p:ext uri="{BB962C8B-B14F-4D97-AF65-F5344CB8AC3E}">
        <p14:creationId xmlns:p14="http://schemas.microsoft.com/office/powerpoint/2010/main" val="33682402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Image Placeholder 1"/>
          <p:cNvSpPr>
            <a:spLocks noGrp="1" noRot="1" noChangeAspect="1" noTextEdit="1"/>
          </p:cNvSpPr>
          <p:nvPr>
            <p:ph type="sldImg"/>
          </p:nvPr>
        </p:nvSpPr>
        <p:spPr bwMode="auto">
          <a:xfrm>
            <a:off x="1150938" y="698500"/>
            <a:ext cx="4652962" cy="3489325"/>
          </a:xfrm>
          <a:noFill/>
          <a:ln>
            <a:solidFill>
              <a:srgbClr val="000000"/>
            </a:solidFill>
            <a:miter lim="800000"/>
            <a:headEnd/>
            <a:tailEnd/>
          </a:ln>
        </p:spPr>
      </p:sp>
      <p:sp>
        <p:nvSpPr>
          <p:cNvPr id="26627"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
        <p:nvSpPr>
          <p:cNvPr id="14340"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7DA544F4-6F13-454D-B52F-CD0E8838943D}" type="slidenum">
              <a:rPr lang="en-US" smtClean="0"/>
              <a:pPr fontAlgn="base">
                <a:spcBef>
                  <a:spcPct val="0"/>
                </a:spcBef>
                <a:spcAft>
                  <a:spcPct val="0"/>
                </a:spcAft>
                <a:defRPr/>
              </a:pPr>
              <a:t>12</a:t>
            </a:fld>
            <a:endParaRPr lang="en-US"/>
          </a:p>
        </p:txBody>
      </p:sp>
    </p:spTree>
    <p:extLst>
      <p:ext uri="{BB962C8B-B14F-4D97-AF65-F5344CB8AC3E}">
        <p14:creationId xmlns:p14="http://schemas.microsoft.com/office/powerpoint/2010/main" val="11796056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Image Placeholder 1"/>
          <p:cNvSpPr>
            <a:spLocks noGrp="1" noRot="1" noChangeAspect="1" noTextEdit="1"/>
          </p:cNvSpPr>
          <p:nvPr>
            <p:ph type="sldImg"/>
          </p:nvPr>
        </p:nvSpPr>
        <p:spPr bwMode="auto">
          <a:xfrm>
            <a:off x="1150938" y="698500"/>
            <a:ext cx="4652962" cy="3489325"/>
          </a:xfrm>
          <a:noFill/>
          <a:ln>
            <a:solidFill>
              <a:srgbClr val="000000"/>
            </a:solidFill>
            <a:miter lim="800000"/>
            <a:headEnd/>
            <a:tailEnd/>
          </a:ln>
        </p:spPr>
      </p:sp>
      <p:sp>
        <p:nvSpPr>
          <p:cNvPr id="17411"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17412"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B89BF495-BE7E-4EFF-AFF3-CB49652EF52B}" type="slidenum">
              <a:rPr lang="en-US" smtClean="0"/>
              <a:pPr fontAlgn="base">
                <a:spcBef>
                  <a:spcPct val="0"/>
                </a:spcBef>
                <a:spcAft>
                  <a:spcPct val="0"/>
                </a:spcAft>
                <a:defRPr/>
              </a:pPr>
              <a:t>16</a:t>
            </a:fld>
            <a:endParaRPr lang="en-US" smtClean="0"/>
          </a:p>
        </p:txBody>
      </p:sp>
    </p:spTree>
    <p:extLst>
      <p:ext uri="{BB962C8B-B14F-4D97-AF65-F5344CB8AC3E}">
        <p14:creationId xmlns:p14="http://schemas.microsoft.com/office/powerpoint/2010/main" val="39451973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Image Placeholder 1"/>
          <p:cNvSpPr>
            <a:spLocks noGrp="1" noRot="1" noChangeAspect="1" noTextEdit="1"/>
          </p:cNvSpPr>
          <p:nvPr>
            <p:ph type="sldImg"/>
          </p:nvPr>
        </p:nvSpPr>
        <p:spPr bwMode="auto">
          <a:xfrm>
            <a:off x="1150938" y="698500"/>
            <a:ext cx="4652962" cy="3489325"/>
          </a:xfrm>
          <a:noFill/>
          <a:ln>
            <a:solidFill>
              <a:srgbClr val="000000"/>
            </a:solidFill>
            <a:miter lim="800000"/>
            <a:headEnd/>
            <a:tailEnd/>
          </a:ln>
        </p:spPr>
      </p:sp>
      <p:sp>
        <p:nvSpPr>
          <p:cNvPr id="23555"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a:p>
        </p:txBody>
      </p:sp>
      <p:sp>
        <p:nvSpPr>
          <p:cNvPr id="23556"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78A61E2D-EF40-4051-90D6-260169D04BD3}" type="slidenum">
              <a:rPr lang="en-US" smtClean="0"/>
              <a:pPr/>
              <a:t>21</a:t>
            </a:fld>
            <a:endParaRPr lang="en-US"/>
          </a:p>
        </p:txBody>
      </p:sp>
    </p:spTree>
    <p:extLst>
      <p:ext uri="{BB962C8B-B14F-4D97-AF65-F5344CB8AC3E}">
        <p14:creationId xmlns:p14="http://schemas.microsoft.com/office/powerpoint/2010/main" val="30955673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Image Placeholder 1"/>
          <p:cNvSpPr>
            <a:spLocks noGrp="1" noRot="1" noChangeAspect="1" noTextEdit="1"/>
          </p:cNvSpPr>
          <p:nvPr>
            <p:ph type="sldImg"/>
          </p:nvPr>
        </p:nvSpPr>
        <p:spPr bwMode="auto">
          <a:xfrm>
            <a:off x="1150938" y="698500"/>
            <a:ext cx="4652962" cy="3489325"/>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26627"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ea typeface="ＭＳ Ｐゴシック" pitchFamily="34" charset="-128"/>
            </a:endParaRPr>
          </a:p>
        </p:txBody>
      </p:sp>
      <p:sp>
        <p:nvSpPr>
          <p:cNvPr id="27652" name="Slide Number Placeholder 3"/>
          <p:cNvSpPr>
            <a:spLocks noGrp="1"/>
          </p:cNvSpPr>
          <p:nvPr>
            <p:ph type="sldNum" sz="quarter" idx="5"/>
          </p:nvPr>
        </p:nvSpPr>
        <p:spPr bwMode="auto">
          <a:ln>
            <a:miter lim="800000"/>
            <a:headEnd/>
            <a:tailEnd/>
          </a:ln>
        </p:spPr>
        <p:txBody>
          <a:bodyPr/>
          <a:lstStyle/>
          <a:p>
            <a:pPr>
              <a:defRPr/>
            </a:pPr>
            <a:fld id="{43F02D6A-19CB-4C24-93C8-DB2AE21AA05F}" type="slidenum">
              <a:rPr lang="en-US" smtClean="0">
                <a:ea typeface="ＭＳ Ｐゴシック" pitchFamily="34" charset="-128"/>
              </a:rPr>
              <a:pPr>
                <a:defRPr/>
              </a:pPr>
              <a:t>25</a:t>
            </a:fld>
            <a:endParaRPr lang="en-US" dirty="0">
              <a:ea typeface="ＭＳ Ｐゴシック" pitchFamily="34" charset="-128"/>
            </a:endParaRPr>
          </a:p>
        </p:txBody>
      </p:sp>
    </p:spTree>
    <p:extLst>
      <p:ext uri="{BB962C8B-B14F-4D97-AF65-F5344CB8AC3E}">
        <p14:creationId xmlns:p14="http://schemas.microsoft.com/office/powerpoint/2010/main" val="1669011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Image Placeholder 1"/>
          <p:cNvSpPr>
            <a:spLocks noGrp="1" noRot="1" noChangeAspect="1" noTextEdit="1"/>
          </p:cNvSpPr>
          <p:nvPr>
            <p:ph type="sldImg"/>
          </p:nvPr>
        </p:nvSpPr>
        <p:spPr bwMode="auto">
          <a:xfrm>
            <a:off x="1150938" y="698500"/>
            <a:ext cx="4652962" cy="3489325"/>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26627"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ea typeface="ＭＳ Ｐゴシック" pitchFamily="34" charset="-128"/>
            </a:endParaRPr>
          </a:p>
        </p:txBody>
      </p:sp>
      <p:sp>
        <p:nvSpPr>
          <p:cNvPr id="27652" name="Slide Number Placeholder 3"/>
          <p:cNvSpPr>
            <a:spLocks noGrp="1"/>
          </p:cNvSpPr>
          <p:nvPr>
            <p:ph type="sldNum" sz="quarter" idx="5"/>
          </p:nvPr>
        </p:nvSpPr>
        <p:spPr bwMode="auto">
          <a:ln>
            <a:miter lim="800000"/>
            <a:headEnd/>
            <a:tailEnd/>
          </a:ln>
        </p:spPr>
        <p:txBody>
          <a:bodyPr/>
          <a:lstStyle/>
          <a:p>
            <a:pPr>
              <a:defRPr/>
            </a:pPr>
            <a:fld id="{43F02D6A-19CB-4C24-93C8-DB2AE21AA05F}" type="slidenum">
              <a:rPr lang="en-US" smtClean="0">
                <a:ea typeface="ＭＳ Ｐゴシック" pitchFamily="34" charset="-128"/>
              </a:rPr>
              <a:pPr>
                <a:defRPr/>
              </a:pPr>
              <a:t>26</a:t>
            </a:fld>
            <a:endParaRPr lang="en-US" dirty="0">
              <a:ea typeface="ＭＳ Ｐゴシック" pitchFamily="34" charset="-128"/>
            </a:endParaRPr>
          </a:p>
        </p:txBody>
      </p:sp>
    </p:spTree>
    <p:extLst>
      <p:ext uri="{BB962C8B-B14F-4D97-AF65-F5344CB8AC3E}">
        <p14:creationId xmlns:p14="http://schemas.microsoft.com/office/powerpoint/2010/main" val="1669011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Slide Image Placeholder 1"/>
          <p:cNvSpPr>
            <a:spLocks noGrp="1" noRot="1" noChangeAspect="1" noTextEdit="1"/>
          </p:cNvSpPr>
          <p:nvPr>
            <p:ph type="sldImg"/>
          </p:nvPr>
        </p:nvSpPr>
        <p:spPr bwMode="auto">
          <a:xfrm>
            <a:off x="1382713" y="1163638"/>
            <a:ext cx="4189412" cy="3141662"/>
          </a:xfrm>
          <a:noFill/>
          <a:ln>
            <a:solidFill>
              <a:srgbClr val="000000"/>
            </a:solidFill>
            <a:miter lim="800000"/>
            <a:headEnd/>
            <a:tailEnd/>
          </a:ln>
        </p:spPr>
      </p:sp>
      <p:sp>
        <p:nvSpPr>
          <p:cNvPr id="33795"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
        <p:nvSpPr>
          <p:cNvPr id="16388"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82DB51F0-9639-43B2-AB2A-DE3A5F88B99F}" type="slidenum">
              <a:rPr lang="en-US" smtClean="0"/>
              <a:pPr fontAlgn="base">
                <a:spcBef>
                  <a:spcPct val="0"/>
                </a:spcBef>
                <a:spcAft>
                  <a:spcPct val="0"/>
                </a:spcAft>
                <a:defRPr/>
              </a:pPr>
              <a:t>28</a:t>
            </a:fld>
            <a:endParaRPr lang="en-US"/>
          </a:p>
        </p:txBody>
      </p:sp>
    </p:spTree>
    <p:extLst>
      <p:ext uri="{BB962C8B-B14F-4D97-AF65-F5344CB8AC3E}">
        <p14:creationId xmlns:p14="http://schemas.microsoft.com/office/powerpoint/2010/main" val="16502639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jpe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jpe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jpe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jpe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4" name="TextBox 3"/>
          <p:cNvSpPr txBox="1"/>
          <p:nvPr userDrawn="1"/>
        </p:nvSpPr>
        <p:spPr>
          <a:xfrm>
            <a:off x="0" y="0"/>
            <a:ext cx="9144000" cy="523875"/>
          </a:xfrm>
          <a:prstGeom prst="rect">
            <a:avLst/>
          </a:prstGeom>
          <a:solidFill>
            <a:schemeClr val="tx2"/>
          </a:solidFill>
        </p:spPr>
        <p:txBody>
          <a:bodyPr>
            <a:spAutoFit/>
          </a:bodyPr>
          <a:lstStyle/>
          <a:p>
            <a:pPr fontAlgn="auto">
              <a:spcBef>
                <a:spcPts val="0"/>
              </a:spcBef>
              <a:spcAft>
                <a:spcPts val="0"/>
              </a:spcAft>
              <a:defRPr/>
            </a:pPr>
            <a:endParaRPr lang="en-US" sz="2800" dirty="0">
              <a:solidFill>
                <a:srgbClr val="FFFF00"/>
              </a:solidFill>
              <a:latin typeface="+mn-lt"/>
              <a:cs typeface="+mn-cs"/>
            </a:endParaRPr>
          </a:p>
        </p:txBody>
      </p:sp>
      <p:sp>
        <p:nvSpPr>
          <p:cNvPr id="2" name="Title 1"/>
          <p:cNvSpPr>
            <a:spLocks noGrp="1"/>
          </p:cNvSpPr>
          <p:nvPr>
            <p:ph type="ctrTitle"/>
          </p:nvPr>
        </p:nvSpPr>
        <p:spPr>
          <a:xfrm>
            <a:off x="685800" y="2130451"/>
            <a:ext cx="7772400" cy="1470025"/>
          </a:xfrm>
        </p:spPr>
        <p:txBody>
          <a:bodyPr/>
          <a:lstStyle/>
          <a:p>
            <a:r>
              <a:rPr lang="en-US" dirty="0"/>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8" name="Slide Number Placeholder 5"/>
          <p:cNvSpPr>
            <a:spLocks noGrp="1"/>
          </p:cNvSpPr>
          <p:nvPr>
            <p:ph type="sldNum" sz="quarter" idx="12"/>
          </p:nvPr>
        </p:nvSpPr>
        <p:spPr>
          <a:xfrm>
            <a:off x="228600" y="6478387"/>
            <a:ext cx="2133600" cy="365125"/>
          </a:xfrm>
        </p:spPr>
        <p:txBody>
          <a:bodyPr/>
          <a:lstStyle>
            <a:lvl1pPr>
              <a:defRPr sz="2400"/>
            </a:lvl1pPr>
          </a:lstStyle>
          <a:p>
            <a:pPr>
              <a:defRPr/>
            </a:pPr>
            <a:fld id="{D9DCD436-D5D2-4058-9AEF-23A08DBA1433}" type="slidenum">
              <a:rPr lang="en-US" smtClean="0"/>
              <a:pPr>
                <a:defRPr/>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E607F082-6B0D-4576-B9A6-34FB1DB91B5E}" type="slidenum">
              <a:rPr lang="en-US"/>
              <a:pPr>
                <a:defRPr/>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64"/>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64"/>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97EEC99-CFFF-41F4-A862-91C78877785E}" type="slidenum">
              <a:rPr lang="en-US"/>
              <a:pPr>
                <a:defRPr/>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4" name="TextBox 3"/>
          <p:cNvSpPr txBox="1"/>
          <p:nvPr userDrawn="1"/>
        </p:nvSpPr>
        <p:spPr>
          <a:xfrm>
            <a:off x="0" y="0"/>
            <a:ext cx="9144000" cy="523875"/>
          </a:xfrm>
          <a:prstGeom prst="rect">
            <a:avLst/>
          </a:prstGeom>
          <a:solidFill>
            <a:schemeClr val="tx2"/>
          </a:solidFill>
        </p:spPr>
        <p:txBody>
          <a:bodyPr>
            <a:spAutoFit/>
          </a:bodyPr>
          <a:lstStyle/>
          <a:p>
            <a:pPr fontAlgn="auto">
              <a:spcBef>
                <a:spcPts val="0"/>
              </a:spcBef>
              <a:spcAft>
                <a:spcPts val="0"/>
              </a:spcAft>
              <a:defRPr/>
            </a:pPr>
            <a:endParaRPr lang="en-US" sz="2800" dirty="0">
              <a:solidFill>
                <a:srgbClr val="FFFF00"/>
              </a:solidFill>
              <a:latin typeface="+mn-lt"/>
              <a:cs typeface="+mn-cs"/>
            </a:endParaRPr>
          </a:p>
        </p:txBody>
      </p:sp>
      <p:sp>
        <p:nvSpPr>
          <p:cNvPr id="2" name="Title 1"/>
          <p:cNvSpPr>
            <a:spLocks noGrp="1"/>
          </p:cNvSpPr>
          <p:nvPr>
            <p:ph type="ctrTitle"/>
          </p:nvPr>
        </p:nvSpPr>
        <p:spPr>
          <a:xfrm>
            <a:off x="685800" y="2130451"/>
            <a:ext cx="7772400" cy="1470025"/>
          </a:xfrm>
        </p:spPr>
        <p:txBody>
          <a:bodyPr/>
          <a:lstStyle/>
          <a:p>
            <a:r>
              <a:rPr lang="en-US" dirty="0"/>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6" name="Date Placeholder 3"/>
          <p:cNvSpPr>
            <a:spLocks noGrp="1"/>
          </p:cNvSpPr>
          <p:nvPr>
            <p:ph type="dt" sz="half" idx="10"/>
          </p:nvPr>
        </p:nvSpPr>
        <p:spPr/>
        <p:txBody>
          <a:bodyPr/>
          <a:lstStyle>
            <a:lvl1pPr>
              <a:defRPr/>
            </a:lvl1pPr>
          </a:lstStyle>
          <a:p>
            <a:pPr>
              <a:defRPr/>
            </a:pPr>
            <a:endParaRPr lang="en-US"/>
          </a:p>
        </p:txBody>
      </p:sp>
      <p:sp>
        <p:nvSpPr>
          <p:cNvPr id="7" name="Footer Placeholder 4"/>
          <p:cNvSpPr>
            <a:spLocks noGrp="1"/>
          </p:cNvSpPr>
          <p:nvPr>
            <p:ph type="ftr" sz="quarter" idx="11"/>
          </p:nvPr>
        </p:nvSpPr>
        <p:spPr/>
        <p:txBody>
          <a:bodyPr/>
          <a:lstStyle>
            <a:lvl1pPr>
              <a:defRPr/>
            </a:lvl1pPr>
          </a:lstStyle>
          <a:p>
            <a:pPr>
              <a:defRPr/>
            </a:pPr>
            <a:endParaRPr lang="en-US"/>
          </a:p>
        </p:txBody>
      </p:sp>
      <p:sp>
        <p:nvSpPr>
          <p:cNvPr id="8" name="Slide Number Placeholder 5"/>
          <p:cNvSpPr>
            <a:spLocks noGrp="1"/>
          </p:cNvSpPr>
          <p:nvPr>
            <p:ph type="sldNum" sz="quarter" idx="12"/>
          </p:nvPr>
        </p:nvSpPr>
        <p:spPr/>
        <p:txBody>
          <a:bodyPr/>
          <a:lstStyle>
            <a:lvl1pPr>
              <a:defRPr/>
            </a:lvl1pPr>
          </a:lstStyle>
          <a:p>
            <a:pPr>
              <a:defRPr/>
            </a:pPr>
            <a:fld id="{D9DCD436-D5D2-4058-9AEF-23A08DBA1433}" type="slidenum">
              <a:rPr lang="en-US"/>
              <a:pPr>
                <a:defRPr/>
              </a:pPr>
              <a:t>‹#›</a:t>
            </a:fld>
            <a:endParaRPr lang="en-US"/>
          </a:p>
        </p:txBody>
      </p:sp>
      <p:pic>
        <p:nvPicPr>
          <p:cNvPr id="9" name="Picture 9" descr="TemplateLandscape_bottom"/>
          <p:cNvPicPr>
            <a:picLocks noChangeAspect="1" noChangeArrowheads="1"/>
          </p:cNvPicPr>
          <p:nvPr userDrawn="1"/>
        </p:nvPicPr>
        <p:blipFill>
          <a:blip r:embed="rId2" cstate="print"/>
          <a:srcRect/>
          <a:stretch>
            <a:fillRect/>
          </a:stretch>
        </p:blipFill>
        <p:spPr bwMode="auto">
          <a:xfrm>
            <a:off x="300051" y="6165876"/>
            <a:ext cx="8880475" cy="720725"/>
          </a:xfrm>
          <a:prstGeom prst="rect">
            <a:avLst/>
          </a:prstGeom>
          <a:noFill/>
          <a:ln w="9525">
            <a:noFill/>
            <a:miter lim="800000"/>
            <a:headEnd/>
            <a:tailEnd/>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3D010AD7-2D34-4D9A-AF3B-D7293113C43F}" type="slidenum">
              <a:rPr lang="en-US"/>
              <a:pPr>
                <a:defRPr/>
              </a:pPr>
              <a:t>‹#›</a:t>
            </a:fld>
            <a:endParaRPr lang="en-US"/>
          </a:p>
        </p:txBody>
      </p:sp>
      <p:pic>
        <p:nvPicPr>
          <p:cNvPr id="7" name="Picture 9" descr="TemplateLandscape_bottom"/>
          <p:cNvPicPr>
            <a:picLocks noChangeAspect="1" noChangeArrowheads="1"/>
          </p:cNvPicPr>
          <p:nvPr userDrawn="1"/>
        </p:nvPicPr>
        <p:blipFill>
          <a:blip r:embed="rId2" cstate="print"/>
          <a:srcRect/>
          <a:stretch>
            <a:fillRect/>
          </a:stretch>
        </p:blipFill>
        <p:spPr bwMode="auto">
          <a:xfrm>
            <a:off x="300051" y="6165876"/>
            <a:ext cx="8880475" cy="720725"/>
          </a:xfrm>
          <a:prstGeom prst="rect">
            <a:avLst/>
          </a:prstGeom>
          <a:noFill/>
          <a:ln w="9525">
            <a:noFill/>
            <a:miter lim="800000"/>
            <a:headEnd/>
            <a:tailEnd/>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26"/>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a:defRPr/>
            </a:pPr>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60AD0312-0F42-4D3D-9F16-5446E7430E77}" type="slidenum">
              <a:rPr lang="en-US"/>
              <a:pPr>
                <a:defRPr/>
              </a:pPr>
              <a:t>‹#›</a:t>
            </a:fld>
            <a:endParaRPr lang="en-US"/>
          </a:p>
        </p:txBody>
      </p:sp>
      <p:pic>
        <p:nvPicPr>
          <p:cNvPr id="7" name="Picture 9" descr="TemplateLandscape_bottom"/>
          <p:cNvPicPr>
            <a:picLocks noChangeAspect="1" noChangeArrowheads="1"/>
          </p:cNvPicPr>
          <p:nvPr userDrawn="1"/>
        </p:nvPicPr>
        <p:blipFill>
          <a:blip r:embed="rId2" cstate="print"/>
          <a:srcRect/>
          <a:stretch>
            <a:fillRect/>
          </a:stretch>
        </p:blipFill>
        <p:spPr bwMode="auto">
          <a:xfrm>
            <a:off x="300051" y="6165876"/>
            <a:ext cx="8880475" cy="720725"/>
          </a:xfrm>
          <a:prstGeom prst="rect">
            <a:avLst/>
          </a:prstGeom>
          <a:noFill/>
          <a:ln w="9525">
            <a:noFill/>
            <a:miter lim="800000"/>
            <a:headEnd/>
            <a:tailEnd/>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6"/>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6"/>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pPr>
              <a:defRPr/>
            </a:pPr>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D7213DCA-289C-44D2-856C-DDD84E04C5E4}" type="slidenum">
              <a:rPr lang="en-US"/>
              <a:pPr>
                <a:defRPr/>
              </a:pPr>
              <a:t>‹#›</a:t>
            </a:fld>
            <a:endParaRPr lang="en-US"/>
          </a:p>
        </p:txBody>
      </p:sp>
      <p:pic>
        <p:nvPicPr>
          <p:cNvPr id="8" name="Picture 9" descr="TemplateLandscape_bottom"/>
          <p:cNvPicPr>
            <a:picLocks noChangeAspect="1" noChangeArrowheads="1"/>
          </p:cNvPicPr>
          <p:nvPr userDrawn="1"/>
        </p:nvPicPr>
        <p:blipFill>
          <a:blip r:embed="rId2" cstate="print"/>
          <a:srcRect/>
          <a:stretch>
            <a:fillRect/>
          </a:stretch>
        </p:blipFill>
        <p:spPr bwMode="auto">
          <a:xfrm>
            <a:off x="300051" y="6165876"/>
            <a:ext cx="8880475" cy="720725"/>
          </a:xfrm>
          <a:prstGeom prst="rect">
            <a:avLst/>
          </a:prstGeom>
          <a:noFill/>
          <a:ln w="9525">
            <a:noFill/>
            <a:miter lim="800000"/>
            <a:headEnd/>
            <a:tailEnd/>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38"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38"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pPr>
              <a:defRPr/>
            </a:pPr>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7036E6AF-8398-4406-96AB-83AFCA559809}" type="slidenum">
              <a:rPr lang="en-US"/>
              <a:pPr>
                <a:defRPr/>
              </a:pPr>
              <a:t>‹#›</a:t>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81932D44-E279-446D-93A8-84C590382202}" type="slidenum">
              <a:rPr lang="en-US"/>
              <a:pPr>
                <a:defRPr/>
              </a:pPr>
              <a:t>‹#›</a:t>
            </a:fld>
            <a:endParaRPr 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7A9CEED4-60E8-4184-B2DB-1E7A811F10A1}" type="slidenum">
              <a:rPr lang="en-US"/>
              <a:pPr>
                <a:defRPr/>
              </a:pPr>
              <a:t>‹#›</a:t>
            </a:fld>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76"/>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2" y="1435103"/>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C42A64BD-2916-4D1A-B8DE-997C8AD11832}" type="slidenum">
              <a:rPr lang="en-US"/>
              <a:pPr>
                <a:defRPr/>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077952F4-B9A6-4EB2-BA6A-C08DE8C49129}" type="slidenum">
              <a:rPr lang="en-US"/>
              <a:pPr>
                <a:defRPr/>
              </a:pPr>
              <a:t>‹#›</a:t>
            </a:fld>
            <a:endParaRPr 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E607F082-6B0D-4576-B9A6-34FB1DB91B5E}" type="slidenum">
              <a:rPr lang="en-US"/>
              <a:pPr>
                <a:defRPr/>
              </a:pPr>
              <a:t>‹#›</a:t>
            </a:fld>
            <a:endParaRPr 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64"/>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64"/>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97EEC99-CFFF-41F4-A862-91C78877785E}" type="slidenum">
              <a:rPr lang="en-US"/>
              <a:pPr>
                <a:defRPr/>
              </a:pPr>
              <a:t>‹#›</a:t>
            </a:fld>
            <a:endParaRPr 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4" name="TextBox 3"/>
          <p:cNvSpPr txBox="1"/>
          <p:nvPr userDrawn="1"/>
        </p:nvSpPr>
        <p:spPr>
          <a:xfrm>
            <a:off x="0" y="0"/>
            <a:ext cx="9144000" cy="523875"/>
          </a:xfrm>
          <a:prstGeom prst="rect">
            <a:avLst/>
          </a:prstGeom>
          <a:solidFill>
            <a:schemeClr val="tx2"/>
          </a:solidFill>
        </p:spPr>
        <p:txBody>
          <a:bodyPr>
            <a:spAutoFit/>
          </a:bodyPr>
          <a:lstStyle/>
          <a:p>
            <a:pPr fontAlgn="auto">
              <a:spcBef>
                <a:spcPts val="0"/>
              </a:spcBef>
              <a:spcAft>
                <a:spcPts val="0"/>
              </a:spcAft>
              <a:defRPr/>
            </a:pPr>
            <a:endParaRPr lang="en-US" sz="2800" dirty="0">
              <a:solidFill>
                <a:srgbClr val="FFFF00"/>
              </a:solidFill>
              <a:latin typeface="+mn-lt"/>
              <a:cs typeface="+mn-cs"/>
            </a:endParaRPr>
          </a:p>
        </p:txBody>
      </p:sp>
      <p:sp>
        <p:nvSpPr>
          <p:cNvPr id="2" name="Title 1"/>
          <p:cNvSpPr>
            <a:spLocks noGrp="1"/>
          </p:cNvSpPr>
          <p:nvPr>
            <p:ph type="ctrTitle"/>
          </p:nvPr>
        </p:nvSpPr>
        <p:spPr>
          <a:xfrm>
            <a:off x="685800" y="2130451"/>
            <a:ext cx="7772400" cy="1470025"/>
          </a:xfrm>
        </p:spPr>
        <p:txBody>
          <a:bodyPr/>
          <a:lstStyle/>
          <a:p>
            <a:r>
              <a:rPr lang="en-US" dirty="0"/>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6" name="Date Placeholder 3"/>
          <p:cNvSpPr>
            <a:spLocks noGrp="1"/>
          </p:cNvSpPr>
          <p:nvPr>
            <p:ph type="dt" sz="half" idx="10"/>
          </p:nvPr>
        </p:nvSpPr>
        <p:spPr/>
        <p:txBody>
          <a:bodyPr/>
          <a:lstStyle>
            <a:lvl1pPr>
              <a:defRPr/>
            </a:lvl1pPr>
          </a:lstStyle>
          <a:p>
            <a:pPr>
              <a:defRPr/>
            </a:pPr>
            <a:endParaRPr lang="en-US"/>
          </a:p>
        </p:txBody>
      </p:sp>
      <p:sp>
        <p:nvSpPr>
          <p:cNvPr id="7" name="Footer Placeholder 4"/>
          <p:cNvSpPr>
            <a:spLocks noGrp="1"/>
          </p:cNvSpPr>
          <p:nvPr>
            <p:ph type="ftr" sz="quarter" idx="11"/>
          </p:nvPr>
        </p:nvSpPr>
        <p:spPr/>
        <p:txBody>
          <a:bodyPr/>
          <a:lstStyle>
            <a:lvl1pPr>
              <a:defRPr/>
            </a:lvl1pPr>
          </a:lstStyle>
          <a:p>
            <a:pPr>
              <a:defRPr/>
            </a:pPr>
            <a:endParaRPr lang="en-US"/>
          </a:p>
        </p:txBody>
      </p:sp>
      <p:sp>
        <p:nvSpPr>
          <p:cNvPr id="8" name="Slide Number Placeholder 5"/>
          <p:cNvSpPr>
            <a:spLocks noGrp="1"/>
          </p:cNvSpPr>
          <p:nvPr>
            <p:ph type="sldNum" sz="quarter" idx="12"/>
          </p:nvPr>
        </p:nvSpPr>
        <p:spPr/>
        <p:txBody>
          <a:bodyPr/>
          <a:lstStyle>
            <a:lvl1pPr>
              <a:defRPr/>
            </a:lvl1pPr>
          </a:lstStyle>
          <a:p>
            <a:pPr>
              <a:defRPr/>
            </a:pPr>
            <a:fld id="{D9DCD436-D5D2-4058-9AEF-23A08DBA1433}" type="slidenum">
              <a:rPr lang="en-US"/>
              <a:pPr>
                <a:defRPr/>
              </a:pPr>
              <a:t>‹#›</a:t>
            </a:fld>
            <a:endParaRPr lang="en-US"/>
          </a:p>
        </p:txBody>
      </p:sp>
      <p:pic>
        <p:nvPicPr>
          <p:cNvPr id="9" name="Picture 9" descr="TemplateLandscape_bottom"/>
          <p:cNvPicPr>
            <a:picLocks noChangeAspect="1" noChangeArrowheads="1"/>
          </p:cNvPicPr>
          <p:nvPr userDrawn="1"/>
        </p:nvPicPr>
        <p:blipFill>
          <a:blip r:embed="rId2" cstate="print"/>
          <a:srcRect/>
          <a:stretch>
            <a:fillRect/>
          </a:stretch>
        </p:blipFill>
        <p:spPr bwMode="auto">
          <a:xfrm>
            <a:off x="300051" y="6165876"/>
            <a:ext cx="8880475" cy="720725"/>
          </a:xfrm>
          <a:prstGeom prst="rect">
            <a:avLst/>
          </a:prstGeom>
          <a:noFill/>
          <a:ln w="9525">
            <a:noFill/>
            <a:miter lim="800000"/>
            <a:headEnd/>
            <a:tailEnd/>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3D010AD7-2D34-4D9A-AF3B-D7293113C43F}" type="slidenum">
              <a:rPr lang="en-US"/>
              <a:pPr>
                <a:defRPr/>
              </a:pPr>
              <a:t>‹#›</a:t>
            </a:fld>
            <a:endParaRPr lang="en-US"/>
          </a:p>
        </p:txBody>
      </p:sp>
      <p:pic>
        <p:nvPicPr>
          <p:cNvPr id="7" name="Picture 9" descr="TemplateLandscape_bottom"/>
          <p:cNvPicPr>
            <a:picLocks noChangeAspect="1" noChangeArrowheads="1"/>
          </p:cNvPicPr>
          <p:nvPr userDrawn="1"/>
        </p:nvPicPr>
        <p:blipFill>
          <a:blip r:embed="rId2" cstate="print"/>
          <a:srcRect/>
          <a:stretch>
            <a:fillRect/>
          </a:stretch>
        </p:blipFill>
        <p:spPr bwMode="auto">
          <a:xfrm>
            <a:off x="300051" y="6165876"/>
            <a:ext cx="8880475" cy="720725"/>
          </a:xfrm>
          <a:prstGeom prst="rect">
            <a:avLst/>
          </a:prstGeom>
          <a:noFill/>
          <a:ln w="9525">
            <a:noFill/>
            <a:miter lim="800000"/>
            <a:headEnd/>
            <a:tailEnd/>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26"/>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a:defRPr/>
            </a:pPr>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60AD0312-0F42-4D3D-9F16-5446E7430E77}" type="slidenum">
              <a:rPr lang="en-US"/>
              <a:pPr>
                <a:defRPr/>
              </a:pPr>
              <a:t>‹#›</a:t>
            </a:fld>
            <a:endParaRPr lang="en-US"/>
          </a:p>
        </p:txBody>
      </p:sp>
      <p:pic>
        <p:nvPicPr>
          <p:cNvPr id="7" name="Picture 9" descr="TemplateLandscape_bottom"/>
          <p:cNvPicPr>
            <a:picLocks noChangeAspect="1" noChangeArrowheads="1"/>
          </p:cNvPicPr>
          <p:nvPr userDrawn="1"/>
        </p:nvPicPr>
        <p:blipFill>
          <a:blip r:embed="rId2" cstate="print"/>
          <a:srcRect/>
          <a:stretch>
            <a:fillRect/>
          </a:stretch>
        </p:blipFill>
        <p:spPr bwMode="auto">
          <a:xfrm>
            <a:off x="300051" y="6165876"/>
            <a:ext cx="8880475" cy="720725"/>
          </a:xfrm>
          <a:prstGeom prst="rect">
            <a:avLst/>
          </a:prstGeom>
          <a:noFill/>
          <a:ln w="9525">
            <a:noFill/>
            <a:miter lim="800000"/>
            <a:headEnd/>
            <a:tailEnd/>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6"/>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6"/>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pPr>
              <a:defRPr/>
            </a:pPr>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D7213DCA-289C-44D2-856C-DDD84E04C5E4}" type="slidenum">
              <a:rPr lang="en-US"/>
              <a:pPr>
                <a:defRPr/>
              </a:pPr>
              <a:t>‹#›</a:t>
            </a:fld>
            <a:endParaRPr lang="en-US"/>
          </a:p>
        </p:txBody>
      </p:sp>
      <p:pic>
        <p:nvPicPr>
          <p:cNvPr id="8" name="Picture 9" descr="TemplateLandscape_bottom"/>
          <p:cNvPicPr>
            <a:picLocks noChangeAspect="1" noChangeArrowheads="1"/>
          </p:cNvPicPr>
          <p:nvPr userDrawn="1"/>
        </p:nvPicPr>
        <p:blipFill>
          <a:blip r:embed="rId2" cstate="print"/>
          <a:srcRect/>
          <a:stretch>
            <a:fillRect/>
          </a:stretch>
        </p:blipFill>
        <p:spPr bwMode="auto">
          <a:xfrm>
            <a:off x="300051" y="6165876"/>
            <a:ext cx="8880475" cy="720725"/>
          </a:xfrm>
          <a:prstGeom prst="rect">
            <a:avLst/>
          </a:prstGeom>
          <a:noFill/>
          <a:ln w="9525">
            <a:noFill/>
            <a:miter lim="800000"/>
            <a:headEnd/>
            <a:tailEnd/>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38"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38"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pPr>
              <a:defRPr/>
            </a:pPr>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7036E6AF-8398-4406-96AB-83AFCA559809}" type="slidenum">
              <a:rPr lang="en-US"/>
              <a:pPr>
                <a:defRPr/>
              </a:pPr>
              <a:t>‹#›</a:t>
            </a:fld>
            <a:endParaRPr 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81932D44-E279-446D-93A8-84C590382202}" type="slidenum">
              <a:rPr lang="en-US"/>
              <a:pPr>
                <a:defRPr/>
              </a:pPr>
              <a:t>‹#›</a:t>
            </a:fld>
            <a:endParaRPr lang="en-US"/>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7A9CEED4-60E8-4184-B2DB-1E7A811F10A1}" type="slidenum">
              <a:rPr lang="en-US"/>
              <a:pPr>
                <a:defRPr/>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26"/>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76"/>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2" y="1435103"/>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C42A64BD-2916-4D1A-B8DE-997C8AD11832}" type="slidenum">
              <a:rPr lang="en-US"/>
              <a:pPr>
                <a:defRPr/>
              </a:pPr>
              <a:t>‹#›</a:t>
            </a:fld>
            <a:endParaRPr lang="en-US"/>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077952F4-B9A6-4EB2-BA6A-C08DE8C49129}" type="slidenum">
              <a:rPr lang="en-US"/>
              <a:pPr>
                <a:defRPr/>
              </a:pPr>
              <a:t>‹#›</a:t>
            </a:fld>
            <a:endParaRPr lang="en-US"/>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E607F082-6B0D-4576-B9A6-34FB1DB91B5E}" type="slidenum">
              <a:rPr lang="en-US"/>
              <a:pPr>
                <a:defRPr/>
              </a:pPr>
              <a:t>‹#›</a:t>
            </a:fld>
            <a:endParaRPr lang="en-US"/>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64"/>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64"/>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97EEC99-CFFF-41F4-A862-91C78877785E}" type="slidenum">
              <a:rPr lang="en-US"/>
              <a:pPr>
                <a:defRPr/>
              </a:pPr>
              <a:t>‹#›</a:t>
            </a:fld>
            <a:endParaRPr lang="en-US"/>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D1342B9F-885F-4823-B8CF-EA3ED37084D2}" type="datetimeFigureOut">
              <a:rPr lang="en-US" smtClean="0">
                <a:solidFill>
                  <a:prstClr val="black">
                    <a:tint val="75000"/>
                  </a:prstClr>
                </a:solidFill>
                <a:latin typeface="Calibri"/>
              </a:rPr>
              <a:pPr/>
              <a:t>2/14/17</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225611A9-2569-43E1-BD75-F8FE74B79B34}"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383913952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1342B9F-885F-4823-B8CF-EA3ED37084D2}" type="datetimeFigureOut">
              <a:rPr lang="en-US" smtClean="0">
                <a:solidFill>
                  <a:prstClr val="black">
                    <a:tint val="75000"/>
                  </a:prstClr>
                </a:solidFill>
                <a:latin typeface="Calibri"/>
              </a:rPr>
              <a:pPr/>
              <a:t>2/14/17</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225611A9-2569-43E1-BD75-F8FE74B79B34}"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378491121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49"/>
            <a:ext cx="78867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623888" y="4589474"/>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1342B9F-885F-4823-B8CF-EA3ED37084D2}" type="datetimeFigureOut">
              <a:rPr lang="en-US" smtClean="0">
                <a:solidFill>
                  <a:prstClr val="black">
                    <a:tint val="75000"/>
                  </a:prstClr>
                </a:solidFill>
                <a:latin typeface="Calibri"/>
              </a:rPr>
              <a:pPr/>
              <a:t>2/14/17</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225611A9-2569-43E1-BD75-F8FE74B79B34}"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334512408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286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291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D1342B9F-885F-4823-B8CF-EA3ED37084D2}" type="datetimeFigureOut">
              <a:rPr lang="en-US" smtClean="0">
                <a:solidFill>
                  <a:prstClr val="black">
                    <a:tint val="75000"/>
                  </a:prstClr>
                </a:solidFill>
                <a:latin typeface="Calibri"/>
              </a:rPr>
              <a:pPr/>
              <a:t>2/14/17</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225611A9-2569-43E1-BD75-F8FE74B79B34}"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168163973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9"/>
            <a:ext cx="78867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29152"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29152" y="2505075"/>
            <a:ext cx="3887391"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D1342B9F-885F-4823-B8CF-EA3ED37084D2}" type="datetimeFigureOut">
              <a:rPr lang="en-US" smtClean="0">
                <a:solidFill>
                  <a:prstClr val="black">
                    <a:tint val="75000"/>
                  </a:prstClr>
                </a:solidFill>
                <a:latin typeface="Calibri"/>
              </a:rPr>
              <a:pPr/>
              <a:t>2/14/17</a:t>
            </a:fld>
            <a:endParaRPr lang="en-US">
              <a:solidFill>
                <a:prstClr val="black">
                  <a:tint val="75000"/>
                </a:prstClr>
              </a:solidFill>
              <a:latin typeface="Calibri"/>
            </a:endParaRPr>
          </a:p>
        </p:txBody>
      </p:sp>
      <p:sp>
        <p:nvSpPr>
          <p:cNvPr id="8" name="Footer Placeholder 7"/>
          <p:cNvSpPr>
            <a:spLocks noGrp="1"/>
          </p:cNvSpPr>
          <p:nvPr>
            <p:ph type="ftr" sz="quarter" idx="11"/>
          </p:nvPr>
        </p:nvSpPr>
        <p:spPr/>
        <p:txBody>
          <a:bodyPr/>
          <a:lstStyle/>
          <a:p>
            <a:endParaRPr lang="en-US">
              <a:solidFill>
                <a:prstClr val="black">
                  <a:tint val="75000"/>
                </a:prstClr>
              </a:solidFill>
              <a:latin typeface="Calibri"/>
            </a:endParaRPr>
          </a:p>
        </p:txBody>
      </p:sp>
      <p:sp>
        <p:nvSpPr>
          <p:cNvPr id="9" name="Slide Number Placeholder 8"/>
          <p:cNvSpPr>
            <a:spLocks noGrp="1"/>
          </p:cNvSpPr>
          <p:nvPr>
            <p:ph type="sldNum" sz="quarter" idx="12"/>
          </p:nvPr>
        </p:nvSpPr>
        <p:spPr/>
        <p:txBody>
          <a:bodyPr/>
          <a:lstStyle/>
          <a:p>
            <a:fld id="{225611A9-2569-43E1-BD75-F8FE74B79B34}"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231964503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D1342B9F-885F-4823-B8CF-EA3ED37084D2}" type="datetimeFigureOut">
              <a:rPr lang="en-US" smtClean="0">
                <a:solidFill>
                  <a:prstClr val="black">
                    <a:tint val="75000"/>
                  </a:prstClr>
                </a:solidFill>
                <a:latin typeface="Calibri"/>
              </a:rPr>
              <a:pPr/>
              <a:t>2/14/17</a:t>
            </a:fld>
            <a:endParaRPr lang="en-US">
              <a:solidFill>
                <a:prstClr val="black">
                  <a:tint val="75000"/>
                </a:prstClr>
              </a:solidFill>
              <a:latin typeface="Calibri"/>
            </a:endParaRPr>
          </a:p>
        </p:txBody>
      </p:sp>
      <p:sp>
        <p:nvSpPr>
          <p:cNvPr id="4" name="Footer Placeholder 3"/>
          <p:cNvSpPr>
            <a:spLocks noGrp="1"/>
          </p:cNvSpPr>
          <p:nvPr>
            <p:ph type="ftr" sz="quarter" idx="11"/>
          </p:nvPr>
        </p:nvSpPr>
        <p:spPr/>
        <p:txBody>
          <a:bodyPr/>
          <a:lstStyle/>
          <a:p>
            <a:endParaRPr lang="en-US">
              <a:solidFill>
                <a:prstClr val="black">
                  <a:tint val="75000"/>
                </a:prstClr>
              </a:solidFill>
              <a:latin typeface="Calibri"/>
            </a:endParaRPr>
          </a:p>
        </p:txBody>
      </p:sp>
      <p:sp>
        <p:nvSpPr>
          <p:cNvPr id="5" name="Slide Number Placeholder 4"/>
          <p:cNvSpPr>
            <a:spLocks noGrp="1"/>
          </p:cNvSpPr>
          <p:nvPr>
            <p:ph type="sldNum" sz="quarter" idx="12"/>
          </p:nvPr>
        </p:nvSpPr>
        <p:spPr/>
        <p:txBody>
          <a:bodyPr/>
          <a:lstStyle/>
          <a:p>
            <a:fld id="{225611A9-2569-43E1-BD75-F8FE74B79B34}"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2946306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6"/>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6"/>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1342B9F-885F-4823-B8CF-EA3ED37084D2}" type="datetimeFigureOut">
              <a:rPr lang="en-US" smtClean="0">
                <a:solidFill>
                  <a:prstClr val="black">
                    <a:tint val="75000"/>
                  </a:prstClr>
                </a:solidFill>
                <a:latin typeface="Calibri"/>
              </a:rPr>
              <a:pPr/>
              <a:t>2/14/17</a:t>
            </a:fld>
            <a:endParaRPr lang="en-US">
              <a:solidFill>
                <a:prstClr val="black">
                  <a:tint val="75000"/>
                </a:prstClr>
              </a:solidFill>
              <a:latin typeface="Calibri"/>
            </a:endParaRPr>
          </a:p>
        </p:txBody>
      </p:sp>
      <p:sp>
        <p:nvSpPr>
          <p:cNvPr id="3" name="Footer Placeholder 2"/>
          <p:cNvSpPr>
            <a:spLocks noGrp="1"/>
          </p:cNvSpPr>
          <p:nvPr>
            <p:ph type="ftr" sz="quarter" idx="11"/>
          </p:nvPr>
        </p:nvSpPr>
        <p:spPr/>
        <p:txBody>
          <a:bodyPr/>
          <a:lstStyle/>
          <a:p>
            <a:endParaRPr lang="en-US">
              <a:solidFill>
                <a:prstClr val="black">
                  <a:tint val="75000"/>
                </a:prstClr>
              </a:solidFill>
              <a:latin typeface="Calibri"/>
            </a:endParaRPr>
          </a:p>
        </p:txBody>
      </p:sp>
      <p:sp>
        <p:nvSpPr>
          <p:cNvPr id="4" name="Slide Number Placeholder 3"/>
          <p:cNvSpPr>
            <a:spLocks noGrp="1"/>
          </p:cNvSpPr>
          <p:nvPr>
            <p:ph type="sldNum" sz="quarter" idx="12"/>
          </p:nvPr>
        </p:nvSpPr>
        <p:spPr/>
        <p:txBody>
          <a:bodyPr/>
          <a:lstStyle/>
          <a:p>
            <a:fld id="{225611A9-2569-43E1-BD75-F8FE74B79B34}"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159264455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3887391" y="98743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1342B9F-885F-4823-B8CF-EA3ED37084D2}" type="datetimeFigureOut">
              <a:rPr lang="en-US" smtClean="0">
                <a:solidFill>
                  <a:prstClr val="black">
                    <a:tint val="75000"/>
                  </a:prstClr>
                </a:solidFill>
                <a:latin typeface="Calibri"/>
              </a:rPr>
              <a:pPr/>
              <a:t>2/14/17</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225611A9-2569-43E1-BD75-F8FE74B79B34}"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143312400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3887391" y="987436"/>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1342B9F-885F-4823-B8CF-EA3ED37084D2}" type="datetimeFigureOut">
              <a:rPr lang="en-US" smtClean="0">
                <a:solidFill>
                  <a:prstClr val="black">
                    <a:tint val="75000"/>
                  </a:prstClr>
                </a:solidFill>
                <a:latin typeface="Calibri"/>
              </a:rPr>
              <a:pPr/>
              <a:t>2/14/17</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225611A9-2569-43E1-BD75-F8FE74B79B34}"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362130741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1342B9F-885F-4823-B8CF-EA3ED37084D2}" type="datetimeFigureOut">
              <a:rPr lang="en-US" smtClean="0">
                <a:solidFill>
                  <a:prstClr val="black">
                    <a:tint val="75000"/>
                  </a:prstClr>
                </a:solidFill>
                <a:latin typeface="Calibri"/>
              </a:rPr>
              <a:pPr/>
              <a:t>2/14/17</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225611A9-2569-43E1-BD75-F8FE74B79B34}"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20010550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6" y="365125"/>
            <a:ext cx="1971675"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28652" y="365125"/>
            <a:ext cx="5800725"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1342B9F-885F-4823-B8CF-EA3ED37084D2}" type="datetimeFigureOut">
              <a:rPr lang="en-US" smtClean="0">
                <a:solidFill>
                  <a:prstClr val="black">
                    <a:tint val="75000"/>
                  </a:prstClr>
                </a:solidFill>
                <a:latin typeface="Calibri"/>
              </a:rPr>
              <a:pPr/>
              <a:t>2/14/17</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225611A9-2569-43E1-BD75-F8FE74B79B34}"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310692694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D1342B9F-885F-4823-B8CF-EA3ED37084D2}" type="datetimeFigureOut">
              <a:rPr lang="en-US" smtClean="0">
                <a:solidFill>
                  <a:prstClr val="black">
                    <a:tint val="75000"/>
                  </a:prstClr>
                </a:solidFill>
                <a:latin typeface="Calibri"/>
              </a:rPr>
              <a:pPr/>
              <a:t>2/14/17</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225611A9-2569-43E1-BD75-F8FE74B79B34}"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136884216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1342B9F-885F-4823-B8CF-EA3ED37084D2}" type="datetimeFigureOut">
              <a:rPr lang="en-US" smtClean="0">
                <a:solidFill>
                  <a:prstClr val="black">
                    <a:tint val="75000"/>
                  </a:prstClr>
                </a:solidFill>
                <a:latin typeface="Calibri"/>
              </a:rPr>
              <a:pPr/>
              <a:t>2/14/17</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225611A9-2569-43E1-BD75-F8FE74B79B34}"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181931492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1342B9F-885F-4823-B8CF-EA3ED37084D2}" type="datetimeFigureOut">
              <a:rPr lang="en-US" smtClean="0">
                <a:solidFill>
                  <a:prstClr val="black">
                    <a:tint val="75000"/>
                  </a:prstClr>
                </a:solidFill>
                <a:latin typeface="Calibri"/>
              </a:rPr>
              <a:pPr/>
              <a:t>2/14/17</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225611A9-2569-43E1-BD75-F8FE74B79B34}"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21931727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286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291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D1342B9F-885F-4823-B8CF-EA3ED37084D2}" type="datetimeFigureOut">
              <a:rPr lang="en-US" smtClean="0">
                <a:solidFill>
                  <a:prstClr val="black">
                    <a:tint val="75000"/>
                  </a:prstClr>
                </a:solidFill>
                <a:latin typeface="Calibri"/>
              </a:rPr>
              <a:pPr/>
              <a:t>2/14/17</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225611A9-2569-43E1-BD75-F8FE74B79B34}"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64107878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D1342B9F-885F-4823-B8CF-EA3ED37084D2}" type="datetimeFigureOut">
              <a:rPr lang="en-US" smtClean="0">
                <a:solidFill>
                  <a:prstClr val="black">
                    <a:tint val="75000"/>
                  </a:prstClr>
                </a:solidFill>
                <a:latin typeface="Calibri"/>
              </a:rPr>
              <a:pPr/>
              <a:t>2/14/17</a:t>
            </a:fld>
            <a:endParaRPr lang="en-US">
              <a:solidFill>
                <a:prstClr val="black">
                  <a:tint val="75000"/>
                </a:prstClr>
              </a:solidFill>
              <a:latin typeface="Calibri"/>
            </a:endParaRPr>
          </a:p>
        </p:txBody>
      </p:sp>
      <p:sp>
        <p:nvSpPr>
          <p:cNvPr id="8" name="Footer Placeholder 7"/>
          <p:cNvSpPr>
            <a:spLocks noGrp="1"/>
          </p:cNvSpPr>
          <p:nvPr>
            <p:ph type="ftr" sz="quarter" idx="11"/>
          </p:nvPr>
        </p:nvSpPr>
        <p:spPr/>
        <p:txBody>
          <a:bodyPr/>
          <a:lstStyle/>
          <a:p>
            <a:endParaRPr lang="en-US">
              <a:solidFill>
                <a:prstClr val="black">
                  <a:tint val="75000"/>
                </a:prstClr>
              </a:solidFill>
              <a:latin typeface="Calibri"/>
            </a:endParaRPr>
          </a:p>
        </p:txBody>
      </p:sp>
      <p:sp>
        <p:nvSpPr>
          <p:cNvPr id="9" name="Slide Number Placeholder 8"/>
          <p:cNvSpPr>
            <a:spLocks noGrp="1"/>
          </p:cNvSpPr>
          <p:nvPr>
            <p:ph type="sldNum" sz="quarter" idx="12"/>
          </p:nvPr>
        </p:nvSpPr>
        <p:spPr/>
        <p:txBody>
          <a:bodyPr/>
          <a:lstStyle/>
          <a:p>
            <a:fld id="{225611A9-2569-43E1-BD75-F8FE74B79B34}"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19458715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38"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38"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pPr>
              <a:defRPr/>
            </a:pPr>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7036E6AF-8398-4406-96AB-83AFCA559809}" type="slidenum">
              <a:rPr lang="en-US"/>
              <a:pPr>
                <a:defRPr/>
              </a:pPr>
              <a:t>‹#›</a:t>
            </a:fld>
            <a:endParaRPr lang="en-US"/>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D1342B9F-885F-4823-B8CF-EA3ED37084D2}" type="datetimeFigureOut">
              <a:rPr lang="en-US" smtClean="0">
                <a:solidFill>
                  <a:prstClr val="black">
                    <a:tint val="75000"/>
                  </a:prstClr>
                </a:solidFill>
                <a:latin typeface="Calibri"/>
              </a:rPr>
              <a:pPr/>
              <a:t>2/14/17</a:t>
            </a:fld>
            <a:endParaRPr lang="en-US">
              <a:solidFill>
                <a:prstClr val="black">
                  <a:tint val="75000"/>
                </a:prstClr>
              </a:solidFill>
              <a:latin typeface="Calibri"/>
            </a:endParaRPr>
          </a:p>
        </p:txBody>
      </p:sp>
      <p:sp>
        <p:nvSpPr>
          <p:cNvPr id="4" name="Footer Placeholder 3"/>
          <p:cNvSpPr>
            <a:spLocks noGrp="1"/>
          </p:cNvSpPr>
          <p:nvPr>
            <p:ph type="ftr" sz="quarter" idx="11"/>
          </p:nvPr>
        </p:nvSpPr>
        <p:spPr/>
        <p:txBody>
          <a:bodyPr/>
          <a:lstStyle/>
          <a:p>
            <a:endParaRPr lang="en-US">
              <a:solidFill>
                <a:prstClr val="black">
                  <a:tint val="75000"/>
                </a:prstClr>
              </a:solidFill>
              <a:latin typeface="Calibri"/>
            </a:endParaRPr>
          </a:p>
        </p:txBody>
      </p:sp>
      <p:sp>
        <p:nvSpPr>
          <p:cNvPr id="5" name="Slide Number Placeholder 4"/>
          <p:cNvSpPr>
            <a:spLocks noGrp="1"/>
          </p:cNvSpPr>
          <p:nvPr>
            <p:ph type="sldNum" sz="quarter" idx="12"/>
          </p:nvPr>
        </p:nvSpPr>
        <p:spPr/>
        <p:txBody>
          <a:bodyPr/>
          <a:lstStyle/>
          <a:p>
            <a:fld id="{225611A9-2569-43E1-BD75-F8FE74B79B34}"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390894455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1342B9F-885F-4823-B8CF-EA3ED37084D2}" type="datetimeFigureOut">
              <a:rPr lang="en-US" smtClean="0">
                <a:solidFill>
                  <a:prstClr val="black">
                    <a:tint val="75000"/>
                  </a:prstClr>
                </a:solidFill>
                <a:latin typeface="Calibri"/>
              </a:rPr>
              <a:pPr/>
              <a:t>2/14/17</a:t>
            </a:fld>
            <a:endParaRPr lang="en-US">
              <a:solidFill>
                <a:prstClr val="black">
                  <a:tint val="75000"/>
                </a:prstClr>
              </a:solidFill>
              <a:latin typeface="Calibri"/>
            </a:endParaRPr>
          </a:p>
        </p:txBody>
      </p:sp>
      <p:sp>
        <p:nvSpPr>
          <p:cNvPr id="3" name="Footer Placeholder 2"/>
          <p:cNvSpPr>
            <a:spLocks noGrp="1"/>
          </p:cNvSpPr>
          <p:nvPr>
            <p:ph type="ftr" sz="quarter" idx="11"/>
          </p:nvPr>
        </p:nvSpPr>
        <p:spPr/>
        <p:txBody>
          <a:bodyPr/>
          <a:lstStyle/>
          <a:p>
            <a:endParaRPr lang="en-US">
              <a:solidFill>
                <a:prstClr val="black">
                  <a:tint val="75000"/>
                </a:prstClr>
              </a:solidFill>
              <a:latin typeface="Calibri"/>
            </a:endParaRPr>
          </a:p>
        </p:txBody>
      </p:sp>
      <p:sp>
        <p:nvSpPr>
          <p:cNvPr id="4" name="Slide Number Placeholder 3"/>
          <p:cNvSpPr>
            <a:spLocks noGrp="1"/>
          </p:cNvSpPr>
          <p:nvPr>
            <p:ph type="sldNum" sz="quarter" idx="12"/>
          </p:nvPr>
        </p:nvSpPr>
        <p:spPr/>
        <p:txBody>
          <a:bodyPr/>
          <a:lstStyle/>
          <a:p>
            <a:fld id="{225611A9-2569-43E1-BD75-F8FE74B79B34}"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295289736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1342B9F-885F-4823-B8CF-EA3ED37084D2}" type="datetimeFigureOut">
              <a:rPr lang="en-US" smtClean="0">
                <a:solidFill>
                  <a:prstClr val="black">
                    <a:tint val="75000"/>
                  </a:prstClr>
                </a:solidFill>
                <a:latin typeface="Calibri"/>
              </a:rPr>
              <a:pPr/>
              <a:t>2/14/17</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225611A9-2569-43E1-BD75-F8FE74B79B34}"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897911543"/>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3887391" y="987426"/>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1342B9F-885F-4823-B8CF-EA3ED37084D2}" type="datetimeFigureOut">
              <a:rPr lang="en-US" smtClean="0">
                <a:solidFill>
                  <a:prstClr val="black">
                    <a:tint val="75000"/>
                  </a:prstClr>
                </a:solidFill>
                <a:latin typeface="Calibri"/>
              </a:rPr>
              <a:pPr/>
              <a:t>2/14/17</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225611A9-2569-43E1-BD75-F8FE74B79B34}"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3584628996"/>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1342B9F-885F-4823-B8CF-EA3ED37084D2}" type="datetimeFigureOut">
              <a:rPr lang="en-US" smtClean="0">
                <a:solidFill>
                  <a:prstClr val="black">
                    <a:tint val="75000"/>
                  </a:prstClr>
                </a:solidFill>
                <a:latin typeface="Calibri"/>
              </a:rPr>
              <a:pPr/>
              <a:t>2/14/17</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225611A9-2569-43E1-BD75-F8FE74B79B34}"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3636641108"/>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1342B9F-885F-4823-B8CF-EA3ED37084D2}" type="datetimeFigureOut">
              <a:rPr lang="en-US" smtClean="0">
                <a:solidFill>
                  <a:prstClr val="black">
                    <a:tint val="75000"/>
                  </a:prstClr>
                </a:solidFill>
                <a:latin typeface="Calibri"/>
              </a:rPr>
              <a:pPr/>
              <a:t>2/14/17</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225611A9-2569-43E1-BD75-F8FE74B79B34}"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33977669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81932D44-E279-446D-93A8-84C590382202}" type="slidenum">
              <a:rPr lang="en-US"/>
              <a:pPr>
                <a:defRPr/>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7A9CEED4-60E8-4184-B2DB-1E7A811F10A1}" type="slidenum">
              <a:rPr lang="en-US"/>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76"/>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2" y="1435103"/>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C42A64BD-2916-4D1A-B8DE-997C8AD11832}" type="slidenum">
              <a:rPr lang="en-US"/>
              <a:pPr>
                <a:defRPr/>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077952F4-B9A6-4EB2-BA6A-C08DE8C49129}" type="slidenum">
              <a:rPr lang="en-US"/>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jpe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2" Type="http://schemas.openxmlformats.org/officeDocument/2006/relationships/theme" Target="../theme/theme2.xml"/><Relationship Id="rId13" Type="http://schemas.openxmlformats.org/officeDocument/2006/relationships/image" Target="../media/image1.jpeg"/><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3.xml"/><Relationship Id="rId12" Type="http://schemas.openxmlformats.org/officeDocument/2006/relationships/theme" Target="../theme/theme3.xml"/><Relationship Id="rId13" Type="http://schemas.openxmlformats.org/officeDocument/2006/relationships/image" Target="../media/image1.jpeg"/><Relationship Id="rId1" Type="http://schemas.openxmlformats.org/officeDocument/2006/relationships/slideLayout" Target="../slideLayouts/slideLayout23.xml"/><Relationship Id="rId2" Type="http://schemas.openxmlformats.org/officeDocument/2006/relationships/slideLayout" Target="../slideLayouts/slideLayout24.xml"/><Relationship Id="rId3" Type="http://schemas.openxmlformats.org/officeDocument/2006/relationships/slideLayout" Target="../slideLayouts/slideLayout25.xml"/><Relationship Id="rId4" Type="http://schemas.openxmlformats.org/officeDocument/2006/relationships/slideLayout" Target="../slideLayouts/slideLayout26.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 Id="rId9" Type="http://schemas.openxmlformats.org/officeDocument/2006/relationships/slideLayout" Target="../slideLayouts/slideLayout31.xml"/><Relationship Id="rId10"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44.xml"/><Relationship Id="rId12" Type="http://schemas.openxmlformats.org/officeDocument/2006/relationships/theme" Target="../theme/theme4.xml"/><Relationship Id="rId1" Type="http://schemas.openxmlformats.org/officeDocument/2006/relationships/slideLayout" Target="../slideLayouts/slideLayout34.xml"/><Relationship Id="rId2" Type="http://schemas.openxmlformats.org/officeDocument/2006/relationships/slideLayout" Target="../slideLayouts/slideLayout35.xml"/><Relationship Id="rId3" Type="http://schemas.openxmlformats.org/officeDocument/2006/relationships/slideLayout" Target="../slideLayouts/slideLayout36.xml"/><Relationship Id="rId4" Type="http://schemas.openxmlformats.org/officeDocument/2006/relationships/slideLayout" Target="../slideLayouts/slideLayout37.xml"/><Relationship Id="rId5" Type="http://schemas.openxmlformats.org/officeDocument/2006/relationships/slideLayout" Target="../slideLayouts/slideLayout38.xml"/><Relationship Id="rId6" Type="http://schemas.openxmlformats.org/officeDocument/2006/relationships/slideLayout" Target="../slideLayouts/slideLayout39.xml"/><Relationship Id="rId7" Type="http://schemas.openxmlformats.org/officeDocument/2006/relationships/slideLayout" Target="../slideLayouts/slideLayout40.xml"/><Relationship Id="rId8" Type="http://schemas.openxmlformats.org/officeDocument/2006/relationships/slideLayout" Target="../slideLayouts/slideLayout41.xml"/><Relationship Id="rId9" Type="http://schemas.openxmlformats.org/officeDocument/2006/relationships/slideLayout" Target="../slideLayouts/slideLayout42.xml"/><Relationship Id="rId10" Type="http://schemas.openxmlformats.org/officeDocument/2006/relationships/slideLayout" Target="../slideLayouts/slideLayout43.xml"/></Relationships>
</file>

<file path=ppt/slideMasters/_rels/slideMaster5.xml.rels><?xml version="1.0" encoding="UTF-8" standalone="yes"?>
<Relationships xmlns="http://schemas.openxmlformats.org/package/2006/relationships"><Relationship Id="rId11" Type="http://schemas.openxmlformats.org/officeDocument/2006/relationships/slideLayout" Target="../slideLayouts/slideLayout55.xml"/><Relationship Id="rId12" Type="http://schemas.openxmlformats.org/officeDocument/2006/relationships/theme" Target="../theme/theme5.xml"/><Relationship Id="rId1" Type="http://schemas.openxmlformats.org/officeDocument/2006/relationships/slideLayout" Target="../slideLayouts/slideLayout45.xml"/><Relationship Id="rId2" Type="http://schemas.openxmlformats.org/officeDocument/2006/relationships/slideLayout" Target="../slideLayouts/slideLayout46.xml"/><Relationship Id="rId3" Type="http://schemas.openxmlformats.org/officeDocument/2006/relationships/slideLayout" Target="../slideLayouts/slideLayout47.xml"/><Relationship Id="rId4" Type="http://schemas.openxmlformats.org/officeDocument/2006/relationships/slideLayout" Target="../slideLayouts/slideLayout48.xml"/><Relationship Id="rId5" Type="http://schemas.openxmlformats.org/officeDocument/2006/relationships/slideLayout" Target="../slideLayouts/slideLayout49.xml"/><Relationship Id="rId6" Type="http://schemas.openxmlformats.org/officeDocument/2006/relationships/slideLayout" Target="../slideLayouts/slideLayout50.xml"/><Relationship Id="rId7" Type="http://schemas.openxmlformats.org/officeDocument/2006/relationships/slideLayout" Target="../slideLayouts/slideLayout51.xml"/><Relationship Id="rId8" Type="http://schemas.openxmlformats.org/officeDocument/2006/relationships/slideLayout" Target="../slideLayouts/slideLayout52.xml"/><Relationship Id="rId9" Type="http://schemas.openxmlformats.org/officeDocument/2006/relationships/slideLayout" Target="../slideLayouts/slideLayout53.xml"/><Relationship Id="rId10" Type="http://schemas.openxmlformats.org/officeDocument/2006/relationships/slideLayout" Target="../slideLayouts/slideLayout5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Text Placeholder 2"/>
          <p:cNvSpPr>
            <a:spLocks noGrp="1"/>
          </p:cNvSpPr>
          <p:nvPr>
            <p:ph type="body" idx="1"/>
          </p:nvPr>
        </p:nvSpPr>
        <p:spPr bwMode="auto">
          <a:xfrm>
            <a:off x="457200" y="1600206"/>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76"/>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5" name="Footer Placeholder 4"/>
          <p:cNvSpPr>
            <a:spLocks noGrp="1"/>
          </p:cNvSpPr>
          <p:nvPr>
            <p:ph type="ftr" sz="quarter" idx="3"/>
          </p:nvPr>
        </p:nvSpPr>
        <p:spPr>
          <a:xfrm>
            <a:off x="3124200" y="6356376"/>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p:cNvSpPr>
            <a:spLocks noGrp="1"/>
          </p:cNvSpPr>
          <p:nvPr>
            <p:ph type="sldNum" sz="quarter" idx="4"/>
          </p:nvPr>
        </p:nvSpPr>
        <p:spPr>
          <a:xfrm>
            <a:off x="6553200" y="6356376"/>
            <a:ext cx="2133600" cy="365125"/>
          </a:xfrm>
          <a:prstGeom prst="rect">
            <a:avLst/>
          </a:prstGeom>
        </p:spPr>
        <p:txBody>
          <a:bodyPr vert="horz" lIns="91440" tIns="45720" rIns="91440" bIns="45720" rtlCol="0" anchor="ctr"/>
          <a:lstStyle>
            <a:lvl1pPr algn="r" fontAlgn="auto">
              <a:spcBef>
                <a:spcPts val="0"/>
              </a:spcBef>
              <a:spcAft>
                <a:spcPts val="0"/>
              </a:spcAft>
              <a:defRPr sz="1200">
                <a:solidFill>
                  <a:schemeClr val="tx1">
                    <a:tint val="75000"/>
                  </a:schemeClr>
                </a:solidFill>
                <a:latin typeface="+mn-lt"/>
                <a:cs typeface="+mn-cs"/>
              </a:defRPr>
            </a:lvl1pPr>
          </a:lstStyle>
          <a:p>
            <a:pPr>
              <a:defRPr/>
            </a:pPr>
            <a:fld id="{63448AC1-F335-4FBC-9435-B8B09E2C95A7}" type="slidenum">
              <a:rPr lang="en-US"/>
              <a:pPr>
                <a:defRPr/>
              </a:pPr>
              <a:t>‹#›</a:t>
            </a:fld>
            <a:endParaRPr lang="en-US"/>
          </a:p>
        </p:txBody>
      </p:sp>
      <p:pic>
        <p:nvPicPr>
          <p:cNvPr id="7" name="Picture 9" descr="TemplateLandscape_bottom"/>
          <p:cNvPicPr>
            <a:picLocks noChangeAspect="1" noChangeArrowheads="1"/>
          </p:cNvPicPr>
          <p:nvPr userDrawn="1"/>
        </p:nvPicPr>
        <p:blipFill>
          <a:blip r:embed="rId13" cstate="print"/>
          <a:srcRect/>
          <a:stretch>
            <a:fillRect/>
          </a:stretch>
        </p:blipFill>
        <p:spPr bwMode="auto">
          <a:xfrm>
            <a:off x="300051" y="6165876"/>
            <a:ext cx="8880475" cy="720725"/>
          </a:xfrm>
          <a:prstGeom prst="rect">
            <a:avLst/>
          </a:prstGeom>
          <a:noFill/>
          <a:ln w="9525">
            <a:noFill/>
            <a:miter lim="800000"/>
            <a:headEnd/>
            <a:tailEnd/>
          </a:ln>
        </p:spPr>
      </p:pic>
      <p:sp>
        <p:nvSpPr>
          <p:cNvPr id="8" name="Slide Number Placeholder 5"/>
          <p:cNvSpPr txBox="1">
            <a:spLocks/>
          </p:cNvSpPr>
          <p:nvPr userDrawn="1"/>
        </p:nvSpPr>
        <p:spPr>
          <a:xfrm>
            <a:off x="228600" y="6478387"/>
            <a:ext cx="2133600" cy="365125"/>
          </a:xfrm>
          <a:prstGeom prst="rect">
            <a:avLst/>
          </a:prstGeom>
        </p:spPr>
        <p:txBody>
          <a:bodyPr/>
          <a:lstStyle>
            <a:defPPr>
              <a:defRPr lang="en-US"/>
            </a:defPPr>
            <a:lvl1pPr algn="l" rtl="0" fontAlgn="base">
              <a:spcBef>
                <a:spcPct val="0"/>
              </a:spcBef>
              <a:spcAft>
                <a:spcPct val="0"/>
              </a:spcAft>
              <a:defRPr sz="2400"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a:defRPr/>
            </a:pPr>
            <a:fld id="{D9DCD436-D5D2-4058-9AEF-23A08DBA1433}" type="slidenum">
              <a:rPr lang="en-US" smtClean="0"/>
              <a:pPr>
                <a:defRPr/>
              </a:pPr>
              <a:t>‹#›</a:t>
            </a:fld>
            <a:endParaRPr lang="en-US"/>
          </a:p>
        </p:txBody>
      </p:sp>
    </p:spTree>
  </p:cSld>
  <p:clrMap bg1="lt1" tx1="dk1" bg2="lt2" tx2="dk2" accent1="accent1" accent2="accent2" accent3="accent3" accent4="accent4" accent5="accent5" accent6="accent6" hlink="hlink" folHlink="folHlink"/>
  <p:sldLayoutIdLst>
    <p:sldLayoutId id="2147483779" r:id="rId1"/>
    <p:sldLayoutId id="2147483769" r:id="rId2"/>
    <p:sldLayoutId id="2147483770" r:id="rId3"/>
    <p:sldLayoutId id="2147483771" r:id="rId4"/>
    <p:sldLayoutId id="2147483772" r:id="rId5"/>
    <p:sldLayoutId id="2147483773" r:id="rId6"/>
    <p:sldLayoutId id="2147483774" r:id="rId7"/>
    <p:sldLayoutId id="2147483775" r:id="rId8"/>
    <p:sldLayoutId id="2147483776" r:id="rId9"/>
    <p:sldLayoutId id="2147483777" r:id="rId10"/>
    <p:sldLayoutId id="2147483778" r:id="rId11"/>
  </p:sldLayoutIdLst>
  <p:hf hdr="0" ftr="0" dt="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Text Placeholder 2"/>
          <p:cNvSpPr>
            <a:spLocks noGrp="1"/>
          </p:cNvSpPr>
          <p:nvPr>
            <p:ph type="body" idx="1"/>
          </p:nvPr>
        </p:nvSpPr>
        <p:spPr bwMode="auto">
          <a:xfrm>
            <a:off x="457200" y="1600206"/>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76"/>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5" name="Footer Placeholder 4"/>
          <p:cNvSpPr>
            <a:spLocks noGrp="1"/>
          </p:cNvSpPr>
          <p:nvPr>
            <p:ph type="ftr" sz="quarter" idx="3"/>
          </p:nvPr>
        </p:nvSpPr>
        <p:spPr>
          <a:xfrm>
            <a:off x="3124200" y="6356376"/>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p:cNvSpPr>
            <a:spLocks noGrp="1"/>
          </p:cNvSpPr>
          <p:nvPr>
            <p:ph type="sldNum" sz="quarter" idx="4"/>
          </p:nvPr>
        </p:nvSpPr>
        <p:spPr>
          <a:xfrm>
            <a:off x="6553200" y="6356376"/>
            <a:ext cx="2133600" cy="365125"/>
          </a:xfrm>
          <a:prstGeom prst="rect">
            <a:avLst/>
          </a:prstGeom>
        </p:spPr>
        <p:txBody>
          <a:bodyPr vert="horz" lIns="91440" tIns="45720" rIns="91440" bIns="45720" rtlCol="0" anchor="ctr"/>
          <a:lstStyle>
            <a:lvl1pPr algn="r" fontAlgn="auto">
              <a:spcBef>
                <a:spcPts val="0"/>
              </a:spcBef>
              <a:spcAft>
                <a:spcPts val="0"/>
              </a:spcAft>
              <a:defRPr sz="1200">
                <a:solidFill>
                  <a:schemeClr val="tx1">
                    <a:tint val="75000"/>
                  </a:schemeClr>
                </a:solidFill>
                <a:latin typeface="+mn-lt"/>
                <a:cs typeface="+mn-cs"/>
              </a:defRPr>
            </a:lvl1pPr>
          </a:lstStyle>
          <a:p>
            <a:pPr>
              <a:defRPr/>
            </a:pPr>
            <a:fld id="{63448AC1-F335-4FBC-9435-B8B09E2C95A7}" type="slidenum">
              <a:rPr lang="en-US"/>
              <a:pPr>
                <a:defRPr/>
              </a:pPr>
              <a:t>‹#›</a:t>
            </a:fld>
            <a:endParaRPr lang="en-US"/>
          </a:p>
        </p:txBody>
      </p:sp>
      <p:pic>
        <p:nvPicPr>
          <p:cNvPr id="7" name="Picture 9" descr="TemplateLandscape_bottom"/>
          <p:cNvPicPr>
            <a:picLocks noChangeAspect="1" noChangeArrowheads="1"/>
          </p:cNvPicPr>
          <p:nvPr userDrawn="1"/>
        </p:nvPicPr>
        <p:blipFill>
          <a:blip r:embed="rId13" cstate="print"/>
          <a:srcRect/>
          <a:stretch>
            <a:fillRect/>
          </a:stretch>
        </p:blipFill>
        <p:spPr bwMode="auto">
          <a:xfrm>
            <a:off x="300051" y="6165876"/>
            <a:ext cx="8880475" cy="72072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793" r:id="rId1"/>
    <p:sldLayoutId id="2147483794" r:id="rId2"/>
    <p:sldLayoutId id="2147483795" r:id="rId3"/>
    <p:sldLayoutId id="2147483796" r:id="rId4"/>
    <p:sldLayoutId id="2147483797" r:id="rId5"/>
    <p:sldLayoutId id="2147483798" r:id="rId6"/>
    <p:sldLayoutId id="2147483799" r:id="rId7"/>
    <p:sldLayoutId id="2147483800" r:id="rId8"/>
    <p:sldLayoutId id="2147483801" r:id="rId9"/>
    <p:sldLayoutId id="2147483802" r:id="rId10"/>
    <p:sldLayoutId id="2147483803" r:id="rId11"/>
  </p:sldLayoutIdLst>
  <p:hf hdr="0" ftr="0" dt="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Text Placeholder 2"/>
          <p:cNvSpPr>
            <a:spLocks noGrp="1"/>
          </p:cNvSpPr>
          <p:nvPr>
            <p:ph type="body" idx="1"/>
          </p:nvPr>
        </p:nvSpPr>
        <p:spPr bwMode="auto">
          <a:xfrm>
            <a:off x="457200" y="1600206"/>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76"/>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5" name="Footer Placeholder 4"/>
          <p:cNvSpPr>
            <a:spLocks noGrp="1"/>
          </p:cNvSpPr>
          <p:nvPr>
            <p:ph type="ftr" sz="quarter" idx="3"/>
          </p:nvPr>
        </p:nvSpPr>
        <p:spPr>
          <a:xfrm>
            <a:off x="3124200" y="6356376"/>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p:cNvSpPr>
            <a:spLocks noGrp="1"/>
          </p:cNvSpPr>
          <p:nvPr>
            <p:ph type="sldNum" sz="quarter" idx="4"/>
          </p:nvPr>
        </p:nvSpPr>
        <p:spPr>
          <a:xfrm>
            <a:off x="6553200" y="6356376"/>
            <a:ext cx="2133600" cy="365125"/>
          </a:xfrm>
          <a:prstGeom prst="rect">
            <a:avLst/>
          </a:prstGeom>
        </p:spPr>
        <p:txBody>
          <a:bodyPr vert="horz" lIns="91440" tIns="45720" rIns="91440" bIns="45720" rtlCol="0" anchor="ctr"/>
          <a:lstStyle>
            <a:lvl1pPr algn="r" fontAlgn="auto">
              <a:spcBef>
                <a:spcPts val="0"/>
              </a:spcBef>
              <a:spcAft>
                <a:spcPts val="0"/>
              </a:spcAft>
              <a:defRPr sz="1200">
                <a:solidFill>
                  <a:schemeClr val="tx1">
                    <a:tint val="75000"/>
                  </a:schemeClr>
                </a:solidFill>
                <a:latin typeface="+mn-lt"/>
                <a:cs typeface="+mn-cs"/>
              </a:defRPr>
            </a:lvl1pPr>
          </a:lstStyle>
          <a:p>
            <a:pPr>
              <a:defRPr/>
            </a:pPr>
            <a:fld id="{63448AC1-F335-4FBC-9435-B8B09E2C95A7}" type="slidenum">
              <a:rPr lang="en-US"/>
              <a:pPr>
                <a:defRPr/>
              </a:pPr>
              <a:t>‹#›</a:t>
            </a:fld>
            <a:endParaRPr lang="en-US"/>
          </a:p>
        </p:txBody>
      </p:sp>
      <p:pic>
        <p:nvPicPr>
          <p:cNvPr id="7" name="Picture 9" descr="TemplateLandscape_bottom"/>
          <p:cNvPicPr>
            <a:picLocks noChangeAspect="1" noChangeArrowheads="1"/>
          </p:cNvPicPr>
          <p:nvPr userDrawn="1"/>
        </p:nvPicPr>
        <p:blipFill>
          <a:blip r:embed="rId13" cstate="print"/>
          <a:srcRect/>
          <a:stretch>
            <a:fillRect/>
          </a:stretch>
        </p:blipFill>
        <p:spPr bwMode="auto">
          <a:xfrm>
            <a:off x="300051" y="6165876"/>
            <a:ext cx="8880475" cy="72072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1" r:id="rId11"/>
  </p:sldLayoutIdLst>
  <p:hf hdr="0" ftr="0" dt="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9"/>
            <a:ext cx="78867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28650" y="635636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fontAlgn="auto">
              <a:spcBef>
                <a:spcPts val="0"/>
              </a:spcBef>
              <a:spcAft>
                <a:spcPts val="0"/>
              </a:spcAft>
            </a:pPr>
            <a:fld id="{D1342B9F-885F-4823-B8CF-EA3ED37084D2}" type="datetimeFigureOut">
              <a:rPr lang="en-US" smtClean="0">
                <a:solidFill>
                  <a:prstClr val="black">
                    <a:tint val="75000"/>
                  </a:prstClr>
                </a:solidFill>
                <a:latin typeface="Calibri"/>
                <a:cs typeface="+mn-cs"/>
              </a:rPr>
              <a:pPr fontAlgn="auto">
                <a:spcBef>
                  <a:spcPts val="0"/>
                </a:spcBef>
                <a:spcAft>
                  <a:spcPts val="0"/>
                </a:spcAft>
              </a:pPr>
              <a:t>2/14/17</a:t>
            </a:fld>
            <a:endParaRPr lang="en-US">
              <a:solidFill>
                <a:prstClr val="black">
                  <a:tint val="75000"/>
                </a:prstClr>
              </a:solidFill>
              <a:latin typeface="Calibri"/>
              <a:cs typeface="+mn-cs"/>
            </a:endParaRPr>
          </a:p>
        </p:txBody>
      </p:sp>
      <p:sp>
        <p:nvSpPr>
          <p:cNvPr id="5" name="Footer Placeholder 4"/>
          <p:cNvSpPr>
            <a:spLocks noGrp="1"/>
          </p:cNvSpPr>
          <p:nvPr>
            <p:ph type="ftr" sz="quarter" idx="3"/>
          </p:nvPr>
        </p:nvSpPr>
        <p:spPr>
          <a:xfrm>
            <a:off x="3028950" y="635636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fontAlgn="auto">
              <a:spcBef>
                <a:spcPts val="0"/>
              </a:spcBef>
              <a:spcAft>
                <a:spcPts val="0"/>
              </a:spcAft>
            </a:pPr>
            <a:endParaRPr lang="en-US">
              <a:solidFill>
                <a:prstClr val="black">
                  <a:tint val="75000"/>
                </a:prstClr>
              </a:solidFill>
              <a:latin typeface="Calibri"/>
              <a:cs typeface="+mn-cs"/>
            </a:endParaRPr>
          </a:p>
        </p:txBody>
      </p:sp>
      <p:sp>
        <p:nvSpPr>
          <p:cNvPr id="6" name="Slide Number Placeholder 5"/>
          <p:cNvSpPr>
            <a:spLocks noGrp="1"/>
          </p:cNvSpPr>
          <p:nvPr>
            <p:ph type="sldNum" sz="quarter" idx="4"/>
          </p:nvPr>
        </p:nvSpPr>
        <p:spPr>
          <a:xfrm>
            <a:off x="6457950" y="635636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fontAlgn="auto">
              <a:spcBef>
                <a:spcPts val="0"/>
              </a:spcBef>
              <a:spcAft>
                <a:spcPts val="0"/>
              </a:spcAft>
            </a:pPr>
            <a:fld id="{225611A9-2569-43E1-BD75-F8FE74B79B34}" type="slidenum">
              <a:rPr lang="en-US" smtClean="0">
                <a:solidFill>
                  <a:prstClr val="black">
                    <a:tint val="75000"/>
                  </a:prstClr>
                </a:solidFill>
                <a:latin typeface="Calibri"/>
                <a:cs typeface="+mn-cs"/>
              </a:rPr>
              <a:pPr fontAlgn="auto">
                <a:spcBef>
                  <a:spcPts val="0"/>
                </a:spcBef>
                <a:spcAft>
                  <a:spcPts val="0"/>
                </a:spcAft>
              </a:pPr>
              <a:t>‹#›</a:t>
            </a:fld>
            <a:endParaRPr lang="en-US">
              <a:solidFill>
                <a:prstClr val="black">
                  <a:tint val="75000"/>
                </a:prstClr>
              </a:solidFill>
              <a:latin typeface="Calibri"/>
              <a:cs typeface="+mn-cs"/>
            </a:endParaRPr>
          </a:p>
        </p:txBody>
      </p:sp>
    </p:spTree>
    <p:extLst>
      <p:ext uri="{BB962C8B-B14F-4D97-AF65-F5344CB8AC3E}">
        <p14:creationId xmlns:p14="http://schemas.microsoft.com/office/powerpoint/2010/main" val="3633092619"/>
      </p:ext>
    </p:extLst>
  </p:cSld>
  <p:clrMap bg1="lt1" tx1="dk1" bg2="lt2" tx2="dk2" accent1="accent1" accent2="accent2" accent3="accent3" accent4="accent4" accent5="accent5" accent6="accent6" hlink="hlink" folHlink="folHlink"/>
  <p:sldLayoutIdLst>
    <p:sldLayoutId id="2147483805" r:id="rId1"/>
    <p:sldLayoutId id="2147483806" r:id="rId2"/>
    <p:sldLayoutId id="2147483807" r:id="rId3"/>
    <p:sldLayoutId id="2147483808" r:id="rId4"/>
    <p:sldLayoutId id="2147483809" r:id="rId5"/>
    <p:sldLayoutId id="2147483810" r:id="rId6"/>
    <p:sldLayoutId id="2147483811" r:id="rId7"/>
    <p:sldLayoutId id="2147483812" r:id="rId8"/>
    <p:sldLayoutId id="2147483813" r:id="rId9"/>
    <p:sldLayoutId id="2147483814" r:id="rId10"/>
    <p:sldLayoutId id="214748381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fontAlgn="auto">
              <a:spcBef>
                <a:spcPts val="0"/>
              </a:spcBef>
              <a:spcAft>
                <a:spcPts val="0"/>
              </a:spcAft>
            </a:pPr>
            <a:fld id="{D1342B9F-885F-4823-B8CF-EA3ED37084D2}" type="datetimeFigureOut">
              <a:rPr lang="en-US" smtClean="0">
                <a:solidFill>
                  <a:prstClr val="black">
                    <a:tint val="75000"/>
                  </a:prstClr>
                </a:solidFill>
                <a:latin typeface="Calibri"/>
                <a:cs typeface="+mn-cs"/>
              </a:rPr>
              <a:pPr fontAlgn="auto">
                <a:spcBef>
                  <a:spcPts val="0"/>
                </a:spcBef>
                <a:spcAft>
                  <a:spcPts val="0"/>
                </a:spcAft>
              </a:pPr>
              <a:t>2/14/17</a:t>
            </a:fld>
            <a:endParaRPr lang="en-US">
              <a:solidFill>
                <a:prstClr val="black">
                  <a:tint val="75000"/>
                </a:prstClr>
              </a:solidFill>
              <a:latin typeface="Calibri"/>
              <a:cs typeface="+mn-cs"/>
            </a:endParaRPr>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fontAlgn="auto">
              <a:spcBef>
                <a:spcPts val="0"/>
              </a:spcBef>
              <a:spcAft>
                <a:spcPts val="0"/>
              </a:spcAft>
            </a:pPr>
            <a:endParaRPr lang="en-US">
              <a:solidFill>
                <a:prstClr val="black">
                  <a:tint val="75000"/>
                </a:prstClr>
              </a:solidFill>
              <a:latin typeface="Calibri"/>
              <a:cs typeface="+mn-cs"/>
            </a:endParaRPr>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fontAlgn="auto">
              <a:spcBef>
                <a:spcPts val="0"/>
              </a:spcBef>
              <a:spcAft>
                <a:spcPts val="0"/>
              </a:spcAft>
            </a:pPr>
            <a:fld id="{225611A9-2569-43E1-BD75-F8FE74B79B34}" type="slidenum">
              <a:rPr lang="en-US" smtClean="0">
                <a:solidFill>
                  <a:prstClr val="black">
                    <a:tint val="75000"/>
                  </a:prstClr>
                </a:solidFill>
                <a:latin typeface="Calibri"/>
                <a:cs typeface="+mn-cs"/>
              </a:rPr>
              <a:pPr fontAlgn="auto">
                <a:spcBef>
                  <a:spcPts val="0"/>
                </a:spcBef>
                <a:spcAft>
                  <a:spcPts val="0"/>
                </a:spcAft>
              </a:pPr>
              <a:t>‹#›</a:t>
            </a:fld>
            <a:endParaRPr lang="en-US">
              <a:solidFill>
                <a:prstClr val="black">
                  <a:tint val="75000"/>
                </a:prstClr>
              </a:solidFill>
              <a:latin typeface="Calibri"/>
              <a:cs typeface="+mn-cs"/>
            </a:endParaRPr>
          </a:p>
        </p:txBody>
      </p:sp>
    </p:spTree>
    <p:extLst>
      <p:ext uri="{BB962C8B-B14F-4D97-AF65-F5344CB8AC3E}">
        <p14:creationId xmlns:p14="http://schemas.microsoft.com/office/powerpoint/2010/main" val="1483501497"/>
      </p:ext>
    </p:extLst>
  </p:cSld>
  <p:clrMap bg1="lt1" tx1="dk1" bg2="lt2" tx2="dk2" accent1="accent1" accent2="accent2" accent3="accent3" accent4="accent4" accent5="accent5" accent6="accent6" hlink="hlink" folHlink="folHlink"/>
  <p:sldLayoutIdLst>
    <p:sldLayoutId id="2147483817" r:id="rId1"/>
    <p:sldLayoutId id="2147483818" r:id="rId2"/>
    <p:sldLayoutId id="2147483819" r:id="rId3"/>
    <p:sldLayoutId id="2147483820" r:id="rId4"/>
    <p:sldLayoutId id="2147483821" r:id="rId5"/>
    <p:sldLayoutId id="2147483822" r:id="rId6"/>
    <p:sldLayoutId id="2147483823" r:id="rId7"/>
    <p:sldLayoutId id="2147483824" r:id="rId8"/>
    <p:sldLayoutId id="2147483825" r:id="rId9"/>
    <p:sldLayoutId id="2147483826" r:id="rId10"/>
    <p:sldLayoutId id="214748382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4" Type="http://schemas.openxmlformats.org/officeDocument/2006/relationships/image" Target="../media/image3.jpeg"/><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1" Type="http://schemas.openxmlformats.org/officeDocument/2006/relationships/slideLayout" Target="../slideLayouts/slideLayout34.xml"/><Relationship Id="rId2" Type="http://schemas.openxmlformats.org/officeDocument/2006/relationships/image" Target="../media/image8.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image" Target="../media/image6.jpeg"/><Relationship Id="rId3" Type="http://schemas.openxmlformats.org/officeDocument/2006/relationships/image" Target="cid:image006.jpg@01CFF854.65A7C9B0"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image" Target="../media/image16.jpeg"/><Relationship Id="rId6" Type="http://schemas.openxmlformats.org/officeDocument/2006/relationships/image" Target="../media/image17.png"/><Relationship Id="rId7" Type="http://schemas.openxmlformats.org/officeDocument/2006/relationships/image" Target="../media/image18.jpeg"/><Relationship Id="rId8" Type="http://schemas.openxmlformats.org/officeDocument/2006/relationships/image" Target="../media/image19.jpeg"/><Relationship Id="rId9" Type="http://schemas.openxmlformats.org/officeDocument/2006/relationships/image" Target="../media/image20.jpe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 Id="rId3" Type="http://schemas.openxmlformats.org/officeDocument/2006/relationships/image" Target="../media/image21.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22.jpeg"/><Relationship Id="rId4" Type="http://schemas.openxmlformats.org/officeDocument/2006/relationships/image" Target="../media/image23.jpeg"/><Relationship Id="rId5" Type="http://schemas.openxmlformats.org/officeDocument/2006/relationships/image" Target="../media/image24.png"/><Relationship Id="rId6" Type="http://schemas.openxmlformats.org/officeDocument/2006/relationships/image" Target="../media/image25.jpeg"/><Relationship Id="rId1" Type="http://schemas.openxmlformats.org/officeDocument/2006/relationships/slideLayout" Target="../slideLayouts/slideLayout7.xml"/><Relationship Id="rId2" Type="http://schemas.openxmlformats.org/officeDocument/2006/relationships/hyperlink" Target="http://www.amazon.co.uk/Charisma-Secrets-Making-Lasting-Impression/dp/0273761587"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 Id="rId3" Type="http://schemas.openxmlformats.org/officeDocument/2006/relationships/image" Target="../media/image26.jpe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jpeg"/><Relationship Id="rId3" Type="http://schemas.openxmlformats.org/officeDocument/2006/relationships/image" Target="../media/image2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9.jpeg"/><Relationship Id="rId3" Type="http://schemas.openxmlformats.org/officeDocument/2006/relationships/image" Target="../media/image19.jpe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0.jpeg"/><Relationship Id="rId3" Type="http://schemas.openxmlformats.org/officeDocument/2006/relationships/image" Target="../media/image20.jpe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3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29.xml.rels><?xml version="1.0" encoding="UTF-8" standalone="yes"?>
<Relationships xmlns="http://schemas.openxmlformats.org/package/2006/relationships"><Relationship Id="rId11" Type="http://schemas.openxmlformats.org/officeDocument/2006/relationships/image" Target="../media/image41.jpeg"/><Relationship Id="rId12" Type="http://schemas.openxmlformats.org/officeDocument/2006/relationships/image" Target="../media/image6.jpeg"/><Relationship Id="rId13" Type="http://schemas.openxmlformats.org/officeDocument/2006/relationships/image" Target="cid:image006.jpg@01CFF854.65A7C9B0" TargetMode="External"/><Relationship Id="rId1" Type="http://schemas.openxmlformats.org/officeDocument/2006/relationships/slideLayout" Target="../slideLayouts/slideLayout2.xml"/><Relationship Id="rId2" Type="http://schemas.openxmlformats.org/officeDocument/2006/relationships/image" Target="../media/image32.jpeg"/><Relationship Id="rId3" Type="http://schemas.openxmlformats.org/officeDocument/2006/relationships/image" Target="../media/image33.jpeg"/><Relationship Id="rId4" Type="http://schemas.openxmlformats.org/officeDocument/2006/relationships/image" Target="../media/image34.jpeg"/><Relationship Id="rId5" Type="http://schemas.openxmlformats.org/officeDocument/2006/relationships/image" Target="../media/image35.jpeg"/><Relationship Id="rId6" Type="http://schemas.openxmlformats.org/officeDocument/2006/relationships/image" Target="../media/image36.jpeg"/><Relationship Id="rId7" Type="http://schemas.openxmlformats.org/officeDocument/2006/relationships/image" Target="../media/image37.jpeg"/><Relationship Id="rId8" Type="http://schemas.openxmlformats.org/officeDocument/2006/relationships/image" Target="../media/image38.jpeg"/><Relationship Id="rId9" Type="http://schemas.openxmlformats.org/officeDocument/2006/relationships/image" Target="../media/image39.jpeg"/><Relationship Id="rId10" Type="http://schemas.openxmlformats.org/officeDocument/2006/relationships/image" Target="../media/image40.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4.jpeg"/></Relationships>
</file>

<file path=ppt/slides/_rels/slide30.xml.rels><?xml version="1.0" encoding="UTF-8" standalone="yes"?>
<Relationships xmlns="http://schemas.openxmlformats.org/package/2006/relationships"><Relationship Id="rId13" Type="http://schemas.openxmlformats.org/officeDocument/2006/relationships/image" Target="../media/image52.png"/><Relationship Id="rId14" Type="http://schemas.openxmlformats.org/officeDocument/2006/relationships/image" Target="../media/image53.jpeg"/><Relationship Id="rId15" Type="http://schemas.openxmlformats.org/officeDocument/2006/relationships/image" Target="../media/image54.jpeg"/><Relationship Id="rId16" Type="http://schemas.openxmlformats.org/officeDocument/2006/relationships/image" Target="../media/image55.jpeg"/><Relationship Id="rId17" Type="http://schemas.openxmlformats.org/officeDocument/2006/relationships/image" Target="../media/image56.jpeg"/><Relationship Id="rId18" Type="http://schemas.openxmlformats.org/officeDocument/2006/relationships/image" Target="../media/image57.jpeg"/><Relationship Id="rId19" Type="http://schemas.openxmlformats.org/officeDocument/2006/relationships/image" Target="../media/image58.jpeg"/><Relationship Id="rId50" Type="http://schemas.openxmlformats.org/officeDocument/2006/relationships/image" Target="../media/image89.png"/><Relationship Id="rId51" Type="http://schemas.openxmlformats.org/officeDocument/2006/relationships/image" Target="../media/image90.jpeg"/><Relationship Id="rId52" Type="http://schemas.openxmlformats.org/officeDocument/2006/relationships/image" Target="../media/image91.jpeg"/><Relationship Id="rId53" Type="http://schemas.openxmlformats.org/officeDocument/2006/relationships/image" Target="../media/image92.png"/><Relationship Id="rId54" Type="http://schemas.openxmlformats.org/officeDocument/2006/relationships/image" Target="../media/image93.png"/><Relationship Id="rId55" Type="http://schemas.openxmlformats.org/officeDocument/2006/relationships/image" Target="../media/image94.png"/><Relationship Id="rId56" Type="http://schemas.openxmlformats.org/officeDocument/2006/relationships/image" Target="../media/image95.png"/><Relationship Id="rId57" Type="http://schemas.openxmlformats.org/officeDocument/2006/relationships/image" Target="../media/image96.jpeg"/><Relationship Id="rId58" Type="http://schemas.openxmlformats.org/officeDocument/2006/relationships/image" Target="../media/image97.png"/><Relationship Id="rId59" Type="http://schemas.openxmlformats.org/officeDocument/2006/relationships/image" Target="../media/image98.jpeg"/><Relationship Id="rId40" Type="http://schemas.openxmlformats.org/officeDocument/2006/relationships/image" Target="../media/image79.jpeg"/><Relationship Id="rId41" Type="http://schemas.openxmlformats.org/officeDocument/2006/relationships/image" Target="../media/image80.jpeg"/><Relationship Id="rId42" Type="http://schemas.openxmlformats.org/officeDocument/2006/relationships/image" Target="../media/image81.jpeg"/><Relationship Id="rId43" Type="http://schemas.openxmlformats.org/officeDocument/2006/relationships/image" Target="../media/image82.jpeg"/><Relationship Id="rId44" Type="http://schemas.openxmlformats.org/officeDocument/2006/relationships/image" Target="../media/image83.png"/><Relationship Id="rId45" Type="http://schemas.openxmlformats.org/officeDocument/2006/relationships/image" Target="../media/image84.png"/><Relationship Id="rId46" Type="http://schemas.openxmlformats.org/officeDocument/2006/relationships/image" Target="../media/image85.jpeg"/><Relationship Id="rId47" Type="http://schemas.openxmlformats.org/officeDocument/2006/relationships/image" Target="../media/image86.png"/><Relationship Id="rId48" Type="http://schemas.openxmlformats.org/officeDocument/2006/relationships/image" Target="../media/image87.jpeg"/><Relationship Id="rId49" Type="http://schemas.openxmlformats.org/officeDocument/2006/relationships/image" Target="../media/image88.jpeg"/><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42.jpeg"/><Relationship Id="rId4" Type="http://schemas.openxmlformats.org/officeDocument/2006/relationships/image" Target="../media/image43.png"/><Relationship Id="rId5" Type="http://schemas.openxmlformats.org/officeDocument/2006/relationships/image" Target="../media/image44.png"/><Relationship Id="rId6" Type="http://schemas.openxmlformats.org/officeDocument/2006/relationships/image" Target="../media/image45.jpeg"/><Relationship Id="rId7" Type="http://schemas.openxmlformats.org/officeDocument/2006/relationships/image" Target="../media/image46.png"/><Relationship Id="rId8" Type="http://schemas.openxmlformats.org/officeDocument/2006/relationships/image" Target="../media/image47.png"/><Relationship Id="rId9" Type="http://schemas.openxmlformats.org/officeDocument/2006/relationships/image" Target="../media/image48.jpeg"/><Relationship Id="rId30" Type="http://schemas.openxmlformats.org/officeDocument/2006/relationships/image" Target="../media/image69.jpeg"/><Relationship Id="rId31" Type="http://schemas.openxmlformats.org/officeDocument/2006/relationships/image" Target="../media/image70.jpeg"/><Relationship Id="rId32" Type="http://schemas.openxmlformats.org/officeDocument/2006/relationships/image" Target="../media/image71.jpeg"/><Relationship Id="rId33" Type="http://schemas.openxmlformats.org/officeDocument/2006/relationships/image" Target="../media/image72.jpeg"/><Relationship Id="rId34" Type="http://schemas.openxmlformats.org/officeDocument/2006/relationships/image" Target="../media/image73.png"/><Relationship Id="rId35" Type="http://schemas.openxmlformats.org/officeDocument/2006/relationships/image" Target="../media/image74.jpeg"/><Relationship Id="rId36" Type="http://schemas.openxmlformats.org/officeDocument/2006/relationships/image" Target="../media/image75.jpeg"/><Relationship Id="rId37" Type="http://schemas.openxmlformats.org/officeDocument/2006/relationships/image" Target="../media/image76.png"/><Relationship Id="rId38" Type="http://schemas.openxmlformats.org/officeDocument/2006/relationships/image" Target="../media/image77.jpeg"/><Relationship Id="rId39" Type="http://schemas.openxmlformats.org/officeDocument/2006/relationships/image" Target="../media/image78.jpeg"/><Relationship Id="rId20" Type="http://schemas.openxmlformats.org/officeDocument/2006/relationships/image" Target="../media/image59.png"/><Relationship Id="rId21" Type="http://schemas.openxmlformats.org/officeDocument/2006/relationships/image" Target="../media/image60.jpeg"/><Relationship Id="rId22" Type="http://schemas.openxmlformats.org/officeDocument/2006/relationships/image" Target="../media/image61.png"/><Relationship Id="rId23" Type="http://schemas.openxmlformats.org/officeDocument/2006/relationships/image" Target="../media/image62.png"/><Relationship Id="rId24" Type="http://schemas.openxmlformats.org/officeDocument/2006/relationships/image" Target="../media/image63.png"/><Relationship Id="rId25" Type="http://schemas.openxmlformats.org/officeDocument/2006/relationships/image" Target="../media/image64.jpeg"/><Relationship Id="rId26" Type="http://schemas.openxmlformats.org/officeDocument/2006/relationships/image" Target="../media/image65.png"/><Relationship Id="rId27" Type="http://schemas.openxmlformats.org/officeDocument/2006/relationships/image" Target="../media/image66.png"/><Relationship Id="rId28" Type="http://schemas.openxmlformats.org/officeDocument/2006/relationships/image" Target="../media/image67.jpeg"/><Relationship Id="rId29" Type="http://schemas.openxmlformats.org/officeDocument/2006/relationships/image" Target="../media/image68.jpeg"/><Relationship Id="rId10" Type="http://schemas.openxmlformats.org/officeDocument/2006/relationships/image" Target="../media/image49.jpeg"/><Relationship Id="rId11" Type="http://schemas.openxmlformats.org/officeDocument/2006/relationships/image" Target="../media/image50.jpeg"/><Relationship Id="rId12" Type="http://schemas.openxmlformats.org/officeDocument/2006/relationships/image" Target="../media/image51.jpeg"/></Relationships>
</file>

<file path=ppt/slides/_rels/slide31.xml.rels><?xml version="1.0" encoding="UTF-8" standalone="yes"?>
<Relationships xmlns="http://schemas.openxmlformats.org/package/2006/relationships"><Relationship Id="rId3" Type="http://schemas.openxmlformats.org/officeDocument/2006/relationships/image" Target="../media/image99.png"/><Relationship Id="rId4" Type="http://schemas.openxmlformats.org/officeDocument/2006/relationships/image" Target="../media/image100.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jpeg"/></Relationships>
</file>

<file path=ppt/slides/_rels/slide5.xml.rels><?xml version="1.0" encoding="UTF-8" standalone="yes"?>
<Relationships xmlns="http://schemas.openxmlformats.org/package/2006/relationships"><Relationship Id="rId3" Type="http://schemas.openxmlformats.org/officeDocument/2006/relationships/image" Target="cid:image006.jpg@01CFF854.65A7C9B0" TargetMode="External"/><Relationship Id="rId4" Type="http://schemas.openxmlformats.org/officeDocument/2006/relationships/image" Target="../media/image7.png"/><Relationship Id="rId1" Type="http://schemas.openxmlformats.org/officeDocument/2006/relationships/slideLayout" Target="../slideLayouts/slideLayout1.xml"/><Relationship Id="rId2" Type="http://schemas.openxmlformats.org/officeDocument/2006/relationships/image" Target="../media/image6.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image" Target="../media/image6.jpeg"/><Relationship Id="rId3" Type="http://schemas.openxmlformats.org/officeDocument/2006/relationships/image" Target="cid:image006.jpg@01CFF854.65A7C9B0"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cid:image006.jpg@01CFF854.65A7C9B0" TargetMode="External"/><Relationship Id="rId4" Type="http://schemas.openxmlformats.org/officeDocument/2006/relationships/image" Target="../media/image8.jpeg"/><Relationship Id="rId5" Type="http://schemas.openxmlformats.org/officeDocument/2006/relationships/image" Target="../media/image9.jpeg"/><Relationship Id="rId6" Type="http://schemas.openxmlformats.org/officeDocument/2006/relationships/image" Target="../media/image10.png"/><Relationship Id="rId7" Type="http://schemas.openxmlformats.org/officeDocument/2006/relationships/image" Target="../media/image11.jpeg"/><Relationship Id="rId1" Type="http://schemas.openxmlformats.org/officeDocument/2006/relationships/slideLayout" Target="../slideLayouts/slideLayout34.xml"/><Relationship Id="rId2" Type="http://schemas.openxmlformats.org/officeDocument/2006/relationships/image" Target="../media/image6.jpeg"/></Relationships>
</file>

<file path=ppt/slides/_rels/slide8.xml.rels><?xml version="1.0" encoding="UTF-8" standalone="yes"?>
<Relationships xmlns="http://schemas.openxmlformats.org/package/2006/relationships"><Relationship Id="rId3" Type="http://schemas.openxmlformats.org/officeDocument/2006/relationships/image" Target="cid:image006.jpg@01CFF854.65A7C9B0" TargetMode="External"/><Relationship Id="rId4" Type="http://schemas.openxmlformats.org/officeDocument/2006/relationships/image" Target="../media/image8.jpeg"/><Relationship Id="rId5" Type="http://schemas.openxmlformats.org/officeDocument/2006/relationships/image" Target="../media/image12.png"/><Relationship Id="rId6" Type="http://schemas.openxmlformats.org/officeDocument/2006/relationships/image" Target="../media/image13.png"/><Relationship Id="rId1" Type="http://schemas.openxmlformats.org/officeDocument/2006/relationships/slideLayout" Target="../slideLayouts/slideLayout34.xml"/><Relationship Id="rId2" Type="http://schemas.openxmlformats.org/officeDocument/2006/relationships/image" Target="../media/image6.jpeg"/></Relationships>
</file>

<file path=ppt/slides/_rels/slide9.xml.rels><?xml version="1.0" encoding="UTF-8" standalone="yes"?>
<Relationships xmlns="http://schemas.openxmlformats.org/package/2006/relationships"><Relationship Id="rId3" Type="http://schemas.openxmlformats.org/officeDocument/2006/relationships/image" Target="cid:image006.jpg@01CFF854.65A7C9B0" TargetMode="External"/><Relationship Id="rId4" Type="http://schemas.openxmlformats.org/officeDocument/2006/relationships/image" Target="../media/image8.jpeg"/><Relationship Id="rId5" Type="http://schemas.openxmlformats.org/officeDocument/2006/relationships/image" Target="../media/image12.png"/><Relationship Id="rId6" Type="http://schemas.openxmlformats.org/officeDocument/2006/relationships/image" Target="../media/image13.png"/><Relationship Id="rId1" Type="http://schemas.openxmlformats.org/officeDocument/2006/relationships/slideLayout" Target="../slideLayouts/slideLayout34.xml"/><Relationship Id="rId2" Type="http://schemas.openxmlformats.org/officeDocument/2006/relationships/image" Target="../media/image6.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457200" y="4294789"/>
            <a:ext cx="8153400" cy="1323439"/>
          </a:xfrm>
          <a:prstGeom prst="rect">
            <a:avLst/>
          </a:prstGeom>
        </p:spPr>
        <p:txBody>
          <a:bodyPr wrap="square">
            <a:spAutoFit/>
          </a:bodyPr>
          <a:lstStyle/>
          <a:p>
            <a:pPr algn="ctr">
              <a:defRPr/>
            </a:pPr>
            <a:r>
              <a:rPr lang="en-US" sz="2000" b="1" dirty="0">
                <a:solidFill>
                  <a:schemeClr val="accent6">
                    <a:lumMod val="75000"/>
                  </a:schemeClr>
                </a:solidFill>
                <a:latin typeface="+mn-lt"/>
              </a:rPr>
              <a:t>Make an impact </a:t>
            </a:r>
            <a:r>
              <a:rPr lang="en-US" b="1" dirty="0">
                <a:solidFill>
                  <a:schemeClr val="accent1">
                    <a:lumMod val="75000"/>
                  </a:schemeClr>
                </a:solidFill>
                <a:latin typeface="+mn-lt"/>
              </a:rPr>
              <a:t>in meetings, calls, networking events, informal events</a:t>
            </a:r>
            <a:endParaRPr lang="en-IN" b="1" dirty="0">
              <a:solidFill>
                <a:schemeClr val="accent1">
                  <a:lumMod val="75000"/>
                </a:schemeClr>
              </a:solidFill>
              <a:latin typeface="+mn-lt"/>
            </a:endParaRPr>
          </a:p>
          <a:p>
            <a:pPr algn="ctr">
              <a:defRPr/>
            </a:pPr>
            <a:r>
              <a:rPr lang="en-US" b="1" dirty="0">
                <a:solidFill>
                  <a:schemeClr val="accent1">
                    <a:lumMod val="75000"/>
                  </a:schemeClr>
                </a:solidFill>
                <a:latin typeface="+mn-lt"/>
              </a:rPr>
              <a:t>Be aware of your</a:t>
            </a:r>
            <a:r>
              <a:rPr lang="en-US" sz="2000" b="1" dirty="0">
                <a:solidFill>
                  <a:schemeClr val="accent6">
                    <a:lumMod val="75000"/>
                  </a:schemeClr>
                </a:solidFill>
                <a:latin typeface="+mn-lt"/>
              </a:rPr>
              <a:t> personal brand </a:t>
            </a:r>
            <a:r>
              <a:rPr lang="en-US" b="1" dirty="0">
                <a:solidFill>
                  <a:schemeClr val="accent1">
                    <a:lumMod val="75000"/>
                  </a:schemeClr>
                </a:solidFill>
                <a:latin typeface="+mn-lt"/>
              </a:rPr>
              <a:t>and its impact on others.</a:t>
            </a:r>
          </a:p>
          <a:p>
            <a:pPr algn="ctr">
              <a:defRPr/>
            </a:pPr>
            <a:r>
              <a:rPr lang="en-US" sz="2000" b="1" dirty="0">
                <a:solidFill>
                  <a:schemeClr val="accent6">
                    <a:lumMod val="75000"/>
                  </a:schemeClr>
                </a:solidFill>
                <a:latin typeface="+mn-lt"/>
              </a:rPr>
              <a:t>Influence others</a:t>
            </a:r>
            <a:r>
              <a:rPr lang="en-US" b="1" dirty="0">
                <a:solidFill>
                  <a:schemeClr val="accent1">
                    <a:lumMod val="75000"/>
                  </a:schemeClr>
                </a:solidFill>
                <a:latin typeface="+mn-lt"/>
              </a:rPr>
              <a:t> through reasoning and </a:t>
            </a:r>
            <a:r>
              <a:rPr lang="en-US" sz="2000" b="1" dirty="0">
                <a:solidFill>
                  <a:schemeClr val="accent6">
                    <a:lumMod val="75000"/>
                  </a:schemeClr>
                </a:solidFill>
                <a:latin typeface="+mn-lt"/>
              </a:rPr>
              <a:t>building positive relationships</a:t>
            </a:r>
            <a:endParaRPr lang="en-IN" sz="2000" b="1" dirty="0">
              <a:solidFill>
                <a:schemeClr val="accent6">
                  <a:lumMod val="75000"/>
                </a:schemeClr>
              </a:solidFill>
              <a:latin typeface="+mn-lt"/>
            </a:endParaRPr>
          </a:p>
          <a:p>
            <a:pPr algn="ctr">
              <a:defRPr/>
            </a:pPr>
            <a:r>
              <a:rPr lang="en-US" b="1" dirty="0">
                <a:solidFill>
                  <a:schemeClr val="accent1">
                    <a:lumMod val="75000"/>
                  </a:schemeClr>
                </a:solidFill>
                <a:latin typeface="+mn-lt"/>
              </a:rPr>
              <a:t>Use multiple colors of your personality to </a:t>
            </a:r>
            <a:r>
              <a:rPr lang="en-US" sz="2000" b="1" dirty="0">
                <a:solidFill>
                  <a:schemeClr val="accent6">
                    <a:lumMod val="75000"/>
                  </a:schemeClr>
                </a:solidFill>
                <a:latin typeface="+mn-lt"/>
              </a:rPr>
              <a:t>get the point across</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2600" y="1828800"/>
            <a:ext cx="5486400" cy="2221992"/>
          </a:xfrm>
          <a:prstGeom prst="rect">
            <a:avLst/>
          </a:prstGeom>
        </p:spPr>
      </p:pic>
      <p:pic>
        <p:nvPicPr>
          <p:cNvPr id="1026" name="Picture 2" descr="C:\Users\Varun\Dropbox\Artwork For MLA India - Branding 2016\Swirl_Logos\BlueSwirlLogoLocationsSlogan.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333278" y="228615"/>
            <a:ext cx="1658335" cy="1905011"/>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36741748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0" y="0"/>
            <a:ext cx="9144000" cy="523875"/>
          </a:xfrm>
          <a:prstGeom prst="rect">
            <a:avLst/>
          </a:prstGeom>
          <a:solidFill>
            <a:srgbClr val="1F497D"/>
          </a:solidFill>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dirty="0">
              <a:ln>
                <a:noFill/>
              </a:ln>
              <a:solidFill>
                <a:srgbClr val="FFFF00"/>
              </a:solidFill>
              <a:effectLst/>
              <a:uLnTx/>
              <a:uFillTx/>
              <a:latin typeface="Calibri"/>
              <a:cs typeface="+mn-cs"/>
            </a:endParaRPr>
          </a:p>
        </p:txBody>
      </p:sp>
      <p:sp>
        <p:nvSpPr>
          <p:cNvPr id="6" name="Rectangle 4"/>
          <p:cNvSpPr>
            <a:spLocks noChangeArrowheads="1"/>
          </p:cNvSpPr>
          <p:nvPr/>
        </p:nvSpPr>
        <p:spPr bwMode="auto">
          <a:xfrm>
            <a:off x="-1" y="9527"/>
            <a:ext cx="9144001" cy="523220"/>
          </a:xfrm>
          <a:prstGeom prst="rect">
            <a:avLst/>
          </a:prstGeom>
          <a:noFill/>
          <a:ln w="9525">
            <a:noFill/>
            <a:miter lim="800000"/>
            <a:headEnd/>
            <a:tailEnd/>
          </a:ln>
        </p:spPr>
        <p:txBody>
          <a:bodyPr wrap="square">
            <a:spAutoFit/>
          </a:bodyPr>
          <a:lstStyle/>
          <a:p>
            <a:pPr fontAlgn="auto">
              <a:spcBef>
                <a:spcPts val="0"/>
              </a:spcBef>
              <a:spcAft>
                <a:spcPts val="0"/>
              </a:spcAft>
            </a:pPr>
            <a:r>
              <a:rPr lang="en-US" sz="2400" b="1" dirty="0" smtClean="0">
                <a:solidFill>
                  <a:srgbClr val="FFFF00"/>
                </a:solidFill>
                <a:latin typeface="Calibri" pitchFamily="34" charset="0"/>
                <a:cs typeface="+mn-cs"/>
              </a:rPr>
              <a:t>Diagnosis – Key Challenge Areas (HR leadership &amp; Alumni view)  </a:t>
            </a:r>
            <a:endParaRPr lang="en-US" sz="2800" dirty="0">
              <a:solidFill>
                <a:srgbClr val="FFFF00"/>
              </a:solidFill>
              <a:latin typeface="Calibri" pitchFamily="34" charset="0"/>
              <a:cs typeface="+mn-cs"/>
            </a:endParaRPr>
          </a:p>
        </p:txBody>
      </p:sp>
      <p:sp>
        <p:nvSpPr>
          <p:cNvPr id="9" name="Rounded Rectangle 8"/>
          <p:cNvSpPr/>
          <p:nvPr/>
        </p:nvSpPr>
        <p:spPr>
          <a:xfrm>
            <a:off x="1769812" y="1079540"/>
            <a:ext cx="6470855" cy="1694922"/>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auto">
              <a:spcBef>
                <a:spcPts val="0"/>
              </a:spcBef>
              <a:spcAft>
                <a:spcPts val="0"/>
              </a:spcAft>
            </a:pPr>
            <a:r>
              <a:rPr lang="en-US" b="1" dirty="0" smtClean="0">
                <a:solidFill>
                  <a:srgbClr val="1F4E79"/>
                </a:solidFill>
                <a:latin typeface="Calibri"/>
              </a:rPr>
              <a:t>ENGAGEMENT &amp; OWNERSHIP </a:t>
            </a:r>
          </a:p>
          <a:p>
            <a:pPr fontAlgn="auto">
              <a:spcBef>
                <a:spcPts val="0"/>
              </a:spcBef>
              <a:spcAft>
                <a:spcPts val="0"/>
              </a:spcAft>
            </a:pPr>
            <a:r>
              <a:rPr lang="en-US" dirty="0" smtClean="0">
                <a:solidFill>
                  <a:prstClr val="black"/>
                </a:solidFill>
                <a:latin typeface="Calibri"/>
              </a:rPr>
              <a:t>Shying away from conversations with  leadership, inhibitions, don’t communicate with customers about the digital wave/innovation, lack of confidence, don’t create their own personal brand, learn to create impact in the virtual world, use personal stories, </a:t>
            </a:r>
            <a:r>
              <a:rPr lang="en-US" dirty="0">
                <a:solidFill>
                  <a:prstClr val="black"/>
                </a:solidFill>
                <a:latin typeface="Calibri"/>
              </a:rPr>
              <a:t>proactively drive </a:t>
            </a:r>
            <a:r>
              <a:rPr lang="en-US" dirty="0" smtClean="0">
                <a:solidFill>
                  <a:prstClr val="black"/>
                </a:solidFill>
                <a:latin typeface="Calibri"/>
              </a:rPr>
              <a:t>conversations </a:t>
            </a:r>
            <a:endParaRPr lang="en-US" dirty="0">
              <a:solidFill>
                <a:prstClr val="black"/>
              </a:solidFill>
              <a:latin typeface="Calibri"/>
            </a:endParaRPr>
          </a:p>
        </p:txBody>
      </p:sp>
      <p:pic>
        <p:nvPicPr>
          <p:cNvPr id="1026" name="Picture 2" descr="Image result for 2 people talking dood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6892" y="1211385"/>
            <a:ext cx="1416365" cy="1306159"/>
          </a:xfrm>
          <a:prstGeom prst="rect">
            <a:avLst/>
          </a:prstGeom>
          <a:noFill/>
          <a:extLst>
            <a:ext uri="{909E8E84-426E-40dd-AFC4-6F175D3DCCD1}">
              <a14:hiddenFill xmlns:a14="http://schemas.microsoft.com/office/drawing/2010/main" xmlns="">
                <a:solidFill>
                  <a:srgbClr val="FFFFFF"/>
                </a:solidFill>
              </a14:hiddenFill>
            </a:ext>
          </a:extLst>
        </p:spPr>
      </p:pic>
      <p:sp>
        <p:nvSpPr>
          <p:cNvPr id="11" name="Rounded Rectangle 10"/>
          <p:cNvSpPr/>
          <p:nvPr/>
        </p:nvSpPr>
        <p:spPr>
          <a:xfrm>
            <a:off x="2355777" y="3584873"/>
            <a:ext cx="6470855" cy="823001"/>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auto">
              <a:spcBef>
                <a:spcPts val="0"/>
              </a:spcBef>
              <a:spcAft>
                <a:spcPts val="0"/>
              </a:spcAft>
            </a:pPr>
            <a:r>
              <a:rPr lang="en-US" b="1" dirty="0" smtClean="0">
                <a:solidFill>
                  <a:srgbClr val="1F4E79"/>
                </a:solidFill>
                <a:latin typeface="Calibri"/>
              </a:rPr>
              <a:t>COLLABORATION </a:t>
            </a:r>
          </a:p>
          <a:p>
            <a:pPr fontAlgn="auto">
              <a:spcBef>
                <a:spcPts val="0"/>
              </a:spcBef>
              <a:spcAft>
                <a:spcPts val="0"/>
              </a:spcAft>
            </a:pPr>
            <a:r>
              <a:rPr lang="en-US" dirty="0" smtClean="0">
                <a:solidFill>
                  <a:prstClr val="black"/>
                </a:solidFill>
                <a:latin typeface="Calibri"/>
              </a:rPr>
              <a:t>Creating a coach relationship with their team, collaborate with other teams for sharing knowledge, building rapport with clients</a:t>
            </a:r>
            <a:endParaRPr lang="en-US" dirty="0">
              <a:solidFill>
                <a:prstClr val="black"/>
              </a:solidFill>
              <a:latin typeface="Calibri"/>
            </a:endParaRPr>
          </a:p>
        </p:txBody>
      </p:sp>
      <p:sp>
        <p:nvSpPr>
          <p:cNvPr id="12" name="Rounded Rectangle 11"/>
          <p:cNvSpPr/>
          <p:nvPr/>
        </p:nvSpPr>
        <p:spPr>
          <a:xfrm>
            <a:off x="2667004" y="5381924"/>
            <a:ext cx="6470855" cy="823001"/>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auto">
              <a:spcBef>
                <a:spcPts val="0"/>
              </a:spcBef>
              <a:spcAft>
                <a:spcPts val="0"/>
              </a:spcAft>
            </a:pPr>
            <a:endParaRPr lang="en-US" dirty="0">
              <a:solidFill>
                <a:prstClr val="black"/>
              </a:solidFill>
              <a:latin typeface="Calibri"/>
            </a:endParaRPr>
          </a:p>
        </p:txBody>
      </p:sp>
      <p:pic>
        <p:nvPicPr>
          <p:cNvPr id="14" name="Picture 13"/>
          <p:cNvPicPr>
            <a:picLocks noChangeAspect="1"/>
          </p:cNvPicPr>
          <p:nvPr/>
        </p:nvPicPr>
        <p:blipFill>
          <a:blip r:embed="rId3"/>
          <a:stretch>
            <a:fillRect/>
          </a:stretch>
        </p:blipFill>
        <p:spPr>
          <a:xfrm>
            <a:off x="1157647" y="3321544"/>
            <a:ext cx="908546" cy="1211395"/>
          </a:xfrm>
          <a:prstGeom prst="rect">
            <a:avLst/>
          </a:prstGeom>
        </p:spPr>
      </p:pic>
      <p:sp>
        <p:nvSpPr>
          <p:cNvPr id="3" name="Rectangle 2"/>
          <p:cNvSpPr/>
          <p:nvPr/>
        </p:nvSpPr>
        <p:spPr>
          <a:xfrm>
            <a:off x="3070871" y="5452193"/>
            <a:ext cx="6191944" cy="646331"/>
          </a:xfrm>
          <a:prstGeom prst="rect">
            <a:avLst/>
          </a:prstGeom>
        </p:spPr>
        <p:txBody>
          <a:bodyPr wrap="none">
            <a:spAutoFit/>
          </a:bodyPr>
          <a:lstStyle/>
          <a:p>
            <a:pPr fontAlgn="auto">
              <a:spcBef>
                <a:spcPts val="0"/>
              </a:spcBef>
              <a:spcAft>
                <a:spcPts val="0"/>
              </a:spcAft>
            </a:pPr>
            <a:r>
              <a:rPr lang="en-US" b="1" dirty="0" smtClean="0">
                <a:solidFill>
                  <a:srgbClr val="1F4E79"/>
                </a:solidFill>
                <a:latin typeface="Calibri"/>
                <a:cs typeface="+mn-cs"/>
              </a:rPr>
              <a:t>BEING SPECIFIC </a:t>
            </a:r>
          </a:p>
          <a:p>
            <a:pPr fontAlgn="auto">
              <a:spcBef>
                <a:spcPts val="0"/>
              </a:spcBef>
              <a:spcAft>
                <a:spcPts val="0"/>
              </a:spcAft>
            </a:pPr>
            <a:r>
              <a:rPr lang="en-US" dirty="0" smtClean="0">
                <a:solidFill>
                  <a:prstClr val="black"/>
                </a:solidFill>
                <a:latin typeface="Calibri"/>
                <a:cs typeface="+mn-cs"/>
              </a:rPr>
              <a:t>Not being precise or specific, tendency to be verbose to impress</a:t>
            </a:r>
            <a:endParaRPr lang="en-US" dirty="0">
              <a:solidFill>
                <a:prstClr val="black"/>
              </a:solidFill>
              <a:latin typeface="Calibri"/>
              <a:cs typeface="+mn-cs"/>
            </a:endParaRPr>
          </a:p>
        </p:txBody>
      </p:sp>
      <p:pic>
        <p:nvPicPr>
          <p:cNvPr id="16" name="Picture 15"/>
          <p:cNvPicPr>
            <a:picLocks noChangeAspect="1"/>
          </p:cNvPicPr>
          <p:nvPr/>
        </p:nvPicPr>
        <p:blipFill>
          <a:blip r:embed="rId4"/>
          <a:stretch>
            <a:fillRect/>
          </a:stretch>
        </p:blipFill>
        <p:spPr>
          <a:xfrm>
            <a:off x="1682859" y="5334011"/>
            <a:ext cx="600496" cy="879231"/>
          </a:xfrm>
          <a:prstGeom prst="rect">
            <a:avLst/>
          </a:prstGeom>
        </p:spPr>
      </p:pic>
      <p:cxnSp>
        <p:nvCxnSpPr>
          <p:cNvPr id="17" name="Straight Arrow Connector 16"/>
          <p:cNvCxnSpPr/>
          <p:nvPr/>
        </p:nvCxnSpPr>
        <p:spPr>
          <a:xfrm flipV="1">
            <a:off x="146540" y="879232"/>
            <a:ext cx="14655" cy="597876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22" name="TextBox 21"/>
          <p:cNvSpPr txBox="1"/>
          <p:nvPr/>
        </p:nvSpPr>
        <p:spPr>
          <a:xfrm>
            <a:off x="175863" y="6389077"/>
            <a:ext cx="4775729" cy="369332"/>
          </a:xfrm>
          <a:prstGeom prst="rect">
            <a:avLst/>
          </a:prstGeom>
          <a:noFill/>
        </p:spPr>
        <p:txBody>
          <a:bodyPr wrap="none" rtlCol="0">
            <a:spAutoFit/>
          </a:bodyPr>
          <a:lstStyle/>
          <a:p>
            <a:pPr fontAlgn="auto">
              <a:spcBef>
                <a:spcPts val="0"/>
              </a:spcBef>
              <a:spcAft>
                <a:spcPts val="0"/>
              </a:spcAft>
            </a:pPr>
            <a:r>
              <a:rPr lang="en-US" dirty="0" smtClean="0">
                <a:solidFill>
                  <a:prstClr val="black"/>
                </a:solidFill>
                <a:latin typeface="Calibri"/>
                <a:cs typeface="+mn-cs"/>
              </a:rPr>
              <a:t>*Lowest to highest in terms of stated area of gap </a:t>
            </a:r>
            <a:endParaRPr lang="en-US" dirty="0">
              <a:solidFill>
                <a:prstClr val="black"/>
              </a:solidFill>
              <a:latin typeface="Calibri"/>
              <a:cs typeface="+mn-cs"/>
            </a:endParaRPr>
          </a:p>
        </p:txBody>
      </p:sp>
    </p:spTree>
    <p:extLst>
      <p:ext uri="{BB962C8B-B14F-4D97-AF65-F5344CB8AC3E}">
        <p14:creationId xmlns:p14="http://schemas.microsoft.com/office/powerpoint/2010/main" val="31516351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0" y="0"/>
            <a:ext cx="9144000" cy="523875"/>
          </a:xfrm>
          <a:prstGeom prst="rect">
            <a:avLst/>
          </a:prstGeom>
          <a:solidFill>
            <a:srgbClr val="1F497D"/>
          </a:solidFill>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dirty="0">
              <a:ln>
                <a:noFill/>
              </a:ln>
              <a:solidFill>
                <a:srgbClr val="FFFF00"/>
              </a:solidFill>
              <a:effectLst/>
              <a:uLnTx/>
              <a:uFillTx/>
              <a:latin typeface="Calibri"/>
              <a:cs typeface="+mn-cs"/>
            </a:endParaRPr>
          </a:p>
        </p:txBody>
      </p:sp>
      <p:pic>
        <p:nvPicPr>
          <p:cNvPr id="5" name="25A1F1B6-5F60-4EAC-94FD-8B7E7D36B5A6" descr="cid:image006.jpg@01CFF854.65A7C9B0"/>
          <p:cNvPicPr/>
          <p:nvPr/>
        </p:nvPicPr>
        <p:blipFill>
          <a:blip r:embed="rId2" r:link="rId3" cstate="print"/>
          <a:srcRect l="17450" t="20432" r="20064" b="18439"/>
          <a:stretch>
            <a:fillRect/>
          </a:stretch>
        </p:blipFill>
        <p:spPr bwMode="auto">
          <a:xfrm>
            <a:off x="8210287" y="5653838"/>
            <a:ext cx="933719" cy="1204175"/>
          </a:xfrm>
          <a:prstGeom prst="rect">
            <a:avLst/>
          </a:prstGeom>
          <a:noFill/>
          <a:ln w="9525">
            <a:noFill/>
            <a:miter lim="800000"/>
            <a:headEnd/>
            <a:tailEnd/>
          </a:ln>
        </p:spPr>
      </p:pic>
      <p:sp>
        <p:nvSpPr>
          <p:cNvPr id="6" name="Rectangle 4"/>
          <p:cNvSpPr>
            <a:spLocks noChangeArrowheads="1"/>
          </p:cNvSpPr>
          <p:nvPr/>
        </p:nvSpPr>
        <p:spPr bwMode="auto">
          <a:xfrm>
            <a:off x="0" y="9527"/>
            <a:ext cx="7924800" cy="523220"/>
          </a:xfrm>
          <a:prstGeom prst="rect">
            <a:avLst/>
          </a:prstGeom>
          <a:noFill/>
          <a:ln w="9525">
            <a:noFill/>
            <a:miter lim="800000"/>
            <a:headEnd/>
            <a:tailEnd/>
          </a:ln>
        </p:spPr>
        <p:txBody>
          <a:bodyPr wrap="square">
            <a:spAutoFit/>
          </a:bodyPr>
          <a:lstStyle/>
          <a:p>
            <a:pPr fontAlgn="auto">
              <a:spcBef>
                <a:spcPts val="0"/>
              </a:spcBef>
              <a:spcAft>
                <a:spcPts val="0"/>
              </a:spcAft>
            </a:pPr>
            <a:r>
              <a:rPr lang="en-US" sz="2800" b="1" dirty="0" smtClean="0">
                <a:solidFill>
                  <a:srgbClr val="FFFF00"/>
                </a:solidFill>
                <a:latin typeface="Calibri" pitchFamily="34" charset="0"/>
                <a:cs typeface="+mn-cs"/>
              </a:rPr>
              <a:t>Diagnosis – expectations from the workshop  </a:t>
            </a:r>
            <a:endParaRPr lang="en-US" sz="2800" dirty="0">
              <a:solidFill>
                <a:srgbClr val="FFFF00"/>
              </a:solidFill>
              <a:latin typeface="Calibri" pitchFamily="34" charset="0"/>
              <a:cs typeface="+mn-cs"/>
            </a:endParaRPr>
          </a:p>
        </p:txBody>
      </p:sp>
      <p:sp>
        <p:nvSpPr>
          <p:cNvPr id="9" name="Rounded Rectangle 8"/>
          <p:cNvSpPr/>
          <p:nvPr/>
        </p:nvSpPr>
        <p:spPr>
          <a:xfrm>
            <a:off x="270458" y="1030310"/>
            <a:ext cx="6886977" cy="4546242"/>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auto">
              <a:spcBef>
                <a:spcPts val="0"/>
              </a:spcBef>
              <a:spcAft>
                <a:spcPts val="0"/>
              </a:spcAft>
            </a:pPr>
            <a:r>
              <a:rPr lang="en-US" sz="2000" dirty="0" smtClean="0">
                <a:solidFill>
                  <a:prstClr val="black"/>
                </a:solidFill>
                <a:latin typeface="Calibri"/>
              </a:rPr>
              <a:t>The following are some of the expectations participants have from the program:</a:t>
            </a:r>
          </a:p>
          <a:p>
            <a:pPr fontAlgn="auto">
              <a:spcBef>
                <a:spcPts val="0"/>
              </a:spcBef>
              <a:spcAft>
                <a:spcPts val="0"/>
              </a:spcAft>
            </a:pPr>
            <a:endParaRPr lang="en-US" sz="2000" dirty="0">
              <a:solidFill>
                <a:prstClr val="black"/>
              </a:solidFill>
              <a:latin typeface="Calibri"/>
            </a:endParaRPr>
          </a:p>
          <a:p>
            <a:pPr fontAlgn="auto">
              <a:spcBef>
                <a:spcPts val="0"/>
              </a:spcBef>
              <a:spcAft>
                <a:spcPts val="0"/>
              </a:spcAft>
            </a:pPr>
            <a:endParaRPr lang="en-US" sz="2000" dirty="0" smtClean="0">
              <a:solidFill>
                <a:prstClr val="black"/>
              </a:solidFill>
              <a:latin typeface="Calibri"/>
            </a:endParaRPr>
          </a:p>
          <a:p>
            <a:pPr fontAlgn="auto">
              <a:spcBef>
                <a:spcPts val="0"/>
              </a:spcBef>
              <a:spcAft>
                <a:spcPts val="0"/>
              </a:spcAft>
            </a:pPr>
            <a:endParaRPr lang="en-US" dirty="0" smtClean="0">
              <a:solidFill>
                <a:prstClr val="black"/>
              </a:solidFill>
              <a:latin typeface="Calibri"/>
            </a:endParaRPr>
          </a:p>
          <a:p>
            <a:pPr marL="285750" indent="-285750" fontAlgn="auto">
              <a:spcBef>
                <a:spcPts val="0"/>
              </a:spcBef>
              <a:spcAft>
                <a:spcPts val="0"/>
              </a:spcAft>
              <a:buFont typeface="Arial" panose="020B0604020202020204" pitchFamily="34" charset="0"/>
              <a:buChar char="•"/>
            </a:pPr>
            <a:r>
              <a:rPr lang="en-US" dirty="0" smtClean="0">
                <a:solidFill>
                  <a:prstClr val="black"/>
                </a:solidFill>
                <a:latin typeface="Calibri"/>
              </a:rPr>
              <a:t>To meet people from across the world and have </a:t>
            </a:r>
            <a:r>
              <a:rPr lang="en-US" b="1" dirty="0" smtClean="0">
                <a:solidFill>
                  <a:srgbClr val="1F4E79"/>
                </a:solidFill>
                <a:latin typeface="Calibri"/>
              </a:rPr>
              <a:t>open discussions </a:t>
            </a:r>
            <a:r>
              <a:rPr lang="en-US" dirty="0" smtClean="0">
                <a:solidFill>
                  <a:prstClr val="black"/>
                </a:solidFill>
                <a:latin typeface="Calibri"/>
              </a:rPr>
              <a:t>(not like a school) </a:t>
            </a:r>
          </a:p>
          <a:p>
            <a:pPr marL="285750" indent="-285750" fontAlgn="auto">
              <a:spcBef>
                <a:spcPts val="0"/>
              </a:spcBef>
              <a:spcAft>
                <a:spcPts val="0"/>
              </a:spcAft>
              <a:buFont typeface="Arial" panose="020B0604020202020204" pitchFamily="34" charset="0"/>
              <a:buChar char="•"/>
            </a:pPr>
            <a:r>
              <a:rPr lang="en-US" dirty="0" smtClean="0">
                <a:solidFill>
                  <a:prstClr val="black"/>
                </a:solidFill>
                <a:latin typeface="Calibri"/>
              </a:rPr>
              <a:t>Want to discover </a:t>
            </a:r>
            <a:r>
              <a:rPr lang="en-US" b="1" dirty="0" smtClean="0">
                <a:solidFill>
                  <a:srgbClr val="1F4E79"/>
                </a:solidFill>
                <a:latin typeface="Calibri"/>
              </a:rPr>
              <a:t>something new about myself </a:t>
            </a:r>
          </a:p>
          <a:p>
            <a:pPr marL="285750" indent="-285750" fontAlgn="auto">
              <a:spcBef>
                <a:spcPts val="0"/>
              </a:spcBef>
              <a:spcAft>
                <a:spcPts val="0"/>
              </a:spcAft>
              <a:buFont typeface="Arial" panose="020B0604020202020204" pitchFamily="34" charset="0"/>
              <a:buChar char="•"/>
            </a:pPr>
            <a:r>
              <a:rPr lang="en-US" dirty="0" smtClean="0">
                <a:solidFill>
                  <a:prstClr val="black"/>
                </a:solidFill>
                <a:latin typeface="Calibri"/>
              </a:rPr>
              <a:t>Something like the program ‘Leadership Walk’ that we have already attended</a:t>
            </a:r>
          </a:p>
          <a:p>
            <a:pPr marL="285750" indent="-285750" fontAlgn="auto">
              <a:spcBef>
                <a:spcPts val="0"/>
              </a:spcBef>
              <a:spcAft>
                <a:spcPts val="0"/>
              </a:spcAft>
              <a:buFont typeface="Arial" panose="020B0604020202020204" pitchFamily="34" charset="0"/>
              <a:buChar char="•"/>
            </a:pPr>
            <a:r>
              <a:rPr lang="en-US" dirty="0" smtClean="0">
                <a:solidFill>
                  <a:prstClr val="black"/>
                </a:solidFill>
                <a:latin typeface="Calibri"/>
              </a:rPr>
              <a:t>Learn how to </a:t>
            </a:r>
            <a:r>
              <a:rPr lang="en-US" b="1" dirty="0" smtClean="0">
                <a:solidFill>
                  <a:srgbClr val="1F4E79"/>
                </a:solidFill>
                <a:latin typeface="Calibri"/>
              </a:rPr>
              <a:t>express my opinions in the boardroom </a:t>
            </a:r>
            <a:r>
              <a:rPr lang="en-US" dirty="0" smtClean="0">
                <a:solidFill>
                  <a:prstClr val="black"/>
                </a:solidFill>
                <a:latin typeface="Calibri"/>
              </a:rPr>
              <a:t>and </a:t>
            </a:r>
            <a:r>
              <a:rPr lang="en-US" b="1" dirty="0" smtClean="0">
                <a:solidFill>
                  <a:srgbClr val="1F4E79"/>
                </a:solidFill>
                <a:latin typeface="Calibri"/>
              </a:rPr>
              <a:t>how to say no</a:t>
            </a:r>
          </a:p>
          <a:p>
            <a:pPr marL="285750" indent="-285750" fontAlgn="auto">
              <a:spcBef>
                <a:spcPts val="0"/>
              </a:spcBef>
              <a:spcAft>
                <a:spcPts val="0"/>
              </a:spcAft>
              <a:buFont typeface="Arial" panose="020B0604020202020204" pitchFamily="34" charset="0"/>
              <a:buChar char="•"/>
            </a:pPr>
            <a:r>
              <a:rPr lang="en-US" dirty="0" smtClean="0">
                <a:solidFill>
                  <a:prstClr val="black"/>
                </a:solidFill>
                <a:latin typeface="Calibri"/>
              </a:rPr>
              <a:t>A </a:t>
            </a:r>
            <a:r>
              <a:rPr lang="en-US" b="1" dirty="0" smtClean="0">
                <a:solidFill>
                  <a:srgbClr val="1F4E79"/>
                </a:solidFill>
                <a:latin typeface="Calibri"/>
              </a:rPr>
              <a:t>practice ground </a:t>
            </a:r>
            <a:r>
              <a:rPr lang="en-US" dirty="0" smtClean="0">
                <a:solidFill>
                  <a:prstClr val="black"/>
                </a:solidFill>
                <a:latin typeface="Calibri"/>
              </a:rPr>
              <a:t>where I can go and actually try something new </a:t>
            </a:r>
          </a:p>
          <a:p>
            <a:pPr marL="285750" indent="-285750" fontAlgn="auto">
              <a:spcBef>
                <a:spcPts val="0"/>
              </a:spcBef>
              <a:spcAft>
                <a:spcPts val="0"/>
              </a:spcAft>
              <a:buFont typeface="Arial" panose="020B0604020202020204" pitchFamily="34" charset="0"/>
              <a:buChar char="•"/>
            </a:pPr>
            <a:r>
              <a:rPr lang="en-US" dirty="0" smtClean="0">
                <a:solidFill>
                  <a:prstClr val="black"/>
                </a:solidFill>
                <a:latin typeface="Calibri"/>
              </a:rPr>
              <a:t>Learn how to be </a:t>
            </a:r>
            <a:r>
              <a:rPr lang="en-US" b="1" dirty="0" smtClean="0">
                <a:solidFill>
                  <a:prstClr val="black"/>
                </a:solidFill>
                <a:latin typeface="Calibri"/>
              </a:rPr>
              <a:t>a </a:t>
            </a:r>
            <a:r>
              <a:rPr lang="en-US" b="1" dirty="0" smtClean="0">
                <a:solidFill>
                  <a:srgbClr val="1F4E79"/>
                </a:solidFill>
                <a:latin typeface="Calibri"/>
              </a:rPr>
              <a:t>better leader</a:t>
            </a:r>
          </a:p>
        </p:txBody>
      </p:sp>
    </p:spTree>
    <p:extLst>
      <p:ext uri="{BB962C8B-B14F-4D97-AF65-F5344CB8AC3E}">
        <p14:creationId xmlns:p14="http://schemas.microsoft.com/office/powerpoint/2010/main" val="2861061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descr="http://www.maynardleighonline.co.uk/wow/profile_chart_ls_ss_2.php?x=1017996551&amp;pid=17c5DuF8"/>
          <p:cNvPicPr/>
          <p:nvPr/>
        </p:nvPicPr>
        <p:blipFill>
          <a:blip r:embed="rId3" cstate="print"/>
          <a:srcRect l="2055" t="3799" b="2669"/>
          <a:stretch>
            <a:fillRect/>
          </a:stretch>
        </p:blipFill>
        <p:spPr bwMode="auto">
          <a:xfrm>
            <a:off x="0" y="687385"/>
            <a:ext cx="2511438" cy="1555173"/>
          </a:xfrm>
          <a:prstGeom prst="rect">
            <a:avLst/>
          </a:prstGeom>
          <a:noFill/>
          <a:ln w="9525">
            <a:noFill/>
            <a:miter lim="800000"/>
            <a:headEnd/>
            <a:tailEnd/>
          </a:ln>
        </p:spPr>
      </p:pic>
      <p:sp>
        <p:nvSpPr>
          <p:cNvPr id="7171" name="Rectangle 6"/>
          <p:cNvSpPr>
            <a:spLocks noChangeArrowheads="1"/>
          </p:cNvSpPr>
          <p:nvPr/>
        </p:nvSpPr>
        <p:spPr bwMode="auto">
          <a:xfrm>
            <a:off x="76201" y="76226"/>
            <a:ext cx="5840060" cy="461665"/>
          </a:xfrm>
          <a:prstGeom prst="rect">
            <a:avLst/>
          </a:prstGeom>
          <a:noFill/>
          <a:ln w="9525">
            <a:noFill/>
            <a:miter lim="800000"/>
            <a:headEnd/>
            <a:tailEnd/>
          </a:ln>
        </p:spPr>
        <p:txBody>
          <a:bodyPr wrap="none">
            <a:spAutoFit/>
          </a:bodyPr>
          <a:lstStyle/>
          <a:p>
            <a:pPr>
              <a:defRPr/>
            </a:pPr>
            <a:r>
              <a:rPr lang="en-GB" sz="2400" b="1" dirty="0">
                <a:solidFill>
                  <a:schemeClr val="tx2"/>
                </a:solidFill>
                <a:latin typeface="Arial" pitchFamily="34" charset="0"/>
                <a:ea typeface="Times New Roman" pitchFamily="18" charset="0"/>
                <a:cs typeface="Arial" pitchFamily="34" charset="0"/>
              </a:rPr>
              <a:t>Tentative PERSONAL IMPACT Journey</a:t>
            </a:r>
            <a:endParaRPr lang="en-US" sz="2400" b="1" dirty="0">
              <a:solidFill>
                <a:schemeClr val="tx2"/>
              </a:solidFill>
              <a:latin typeface="Arial" pitchFamily="34" charset="0"/>
              <a:ea typeface="Times New Roman" pitchFamily="18" charset="0"/>
              <a:cs typeface="Arial" pitchFamily="34" charset="0"/>
            </a:endParaRPr>
          </a:p>
        </p:txBody>
      </p:sp>
      <p:pic>
        <p:nvPicPr>
          <p:cNvPr id="30" name="Picture 2" descr="C:\Users\admin\Desktop\77_chart.png"/>
          <p:cNvPicPr>
            <a:picLocks noChangeAspect="1" noChangeArrowheads="1"/>
          </p:cNvPicPr>
          <p:nvPr/>
        </p:nvPicPr>
        <p:blipFill>
          <a:blip r:embed="rId4" cstate="print"/>
          <a:srcRect l="6250" r="6250"/>
          <a:stretch>
            <a:fillRect/>
          </a:stretch>
        </p:blipFill>
        <p:spPr bwMode="auto">
          <a:xfrm>
            <a:off x="2547405" y="489534"/>
            <a:ext cx="2710396" cy="1936805"/>
          </a:xfrm>
          <a:prstGeom prst="rect">
            <a:avLst/>
          </a:prstGeom>
          <a:noFill/>
          <a:ln w="9525">
            <a:solidFill>
              <a:schemeClr val="tx1"/>
            </a:solidFill>
            <a:miter lim="800000"/>
            <a:headEnd/>
            <a:tailEnd/>
          </a:ln>
          <a:effectLst>
            <a:softEdge rad="127000"/>
          </a:effectLst>
        </p:spPr>
      </p:pic>
      <p:pic>
        <p:nvPicPr>
          <p:cNvPr id="1027" name="Picture 3" descr="C:\Users\Varun\AppData\Local\Microsoft\Windows\INetCache\Content.Outlook\UQEO2KSZ\Personal Impact (250x300px).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80837" y="2069376"/>
            <a:ext cx="1467927" cy="1223273"/>
          </a:xfrm>
          <a:prstGeom prst="rect">
            <a:avLst/>
          </a:prstGeom>
          <a:noFill/>
          <a:extLst>
            <a:ext uri="{909E8E84-426E-40dd-AFC4-6F175D3DCCD1}">
              <a14:hiddenFill xmlns:a14="http://schemas.microsoft.com/office/drawing/2010/main" xmlns="">
                <a:solidFill>
                  <a:srgbClr val="FFFFFF"/>
                </a:solidFill>
              </a14:hiddenFill>
            </a:ext>
          </a:extLst>
        </p:spPr>
      </p:pic>
      <p:pic>
        <p:nvPicPr>
          <p:cNvPr id="1029" name="Picture 5" descr="http://maynardleighonline.in/images/home/blob-progress-it-off.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29400" y="3584411"/>
            <a:ext cx="1749136" cy="1749137"/>
          </a:xfrm>
          <a:prstGeom prst="rect">
            <a:avLst/>
          </a:prstGeom>
          <a:noFill/>
          <a:extLst>
            <a:ext uri="{909E8E84-426E-40dd-AFC4-6F175D3DCCD1}">
              <a14:hiddenFill xmlns:a14="http://schemas.microsoft.com/office/drawing/2010/main" xmlns="">
                <a:solidFill>
                  <a:srgbClr val="FFFFFF"/>
                </a:solidFill>
              </a14:hiddenFill>
            </a:ext>
          </a:extLst>
        </p:spPr>
      </p:pic>
      <p:sp>
        <p:nvSpPr>
          <p:cNvPr id="31" name="Oval 30"/>
          <p:cNvSpPr/>
          <p:nvPr/>
        </p:nvSpPr>
        <p:spPr>
          <a:xfrm>
            <a:off x="155575" y="2112708"/>
            <a:ext cx="381000" cy="3463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33" name="Oval 32"/>
          <p:cNvSpPr/>
          <p:nvPr/>
        </p:nvSpPr>
        <p:spPr>
          <a:xfrm>
            <a:off x="2415392" y="1896168"/>
            <a:ext cx="381000" cy="3463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34" name="TextBox 33"/>
          <p:cNvSpPr txBox="1"/>
          <p:nvPr/>
        </p:nvSpPr>
        <p:spPr>
          <a:xfrm>
            <a:off x="495314" y="2217874"/>
            <a:ext cx="2400299" cy="646331"/>
          </a:xfrm>
          <a:prstGeom prst="rect">
            <a:avLst/>
          </a:prstGeom>
          <a:noFill/>
        </p:spPr>
        <p:txBody>
          <a:bodyPr wrap="square" rtlCol="0">
            <a:spAutoFit/>
          </a:bodyPr>
          <a:lstStyle/>
          <a:p>
            <a:r>
              <a:rPr lang="en-US" dirty="0">
                <a:latin typeface="Arial Rounded MT Bold" panose="020F0704030504030204" pitchFamily="34" charset="0"/>
              </a:rPr>
              <a:t>Personal Impact Profile</a:t>
            </a:r>
          </a:p>
        </p:txBody>
      </p:sp>
      <p:sp>
        <p:nvSpPr>
          <p:cNvPr id="35" name="Oval 34"/>
          <p:cNvSpPr/>
          <p:nvPr/>
        </p:nvSpPr>
        <p:spPr>
          <a:xfrm>
            <a:off x="7503968" y="1291763"/>
            <a:ext cx="381000" cy="3463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39" name="Oval 38"/>
          <p:cNvSpPr/>
          <p:nvPr/>
        </p:nvSpPr>
        <p:spPr>
          <a:xfrm>
            <a:off x="6160943" y="5419246"/>
            <a:ext cx="381000" cy="3463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40" name="TextBox 39"/>
          <p:cNvSpPr txBox="1"/>
          <p:nvPr/>
        </p:nvSpPr>
        <p:spPr>
          <a:xfrm>
            <a:off x="4880550" y="2821615"/>
            <a:ext cx="2400299" cy="646331"/>
          </a:xfrm>
          <a:prstGeom prst="rect">
            <a:avLst/>
          </a:prstGeom>
          <a:noFill/>
        </p:spPr>
        <p:txBody>
          <a:bodyPr wrap="square" rtlCol="0">
            <a:spAutoFit/>
          </a:bodyPr>
          <a:lstStyle/>
          <a:p>
            <a:pPr algn="ctr"/>
            <a:r>
              <a:rPr lang="en-US" dirty="0">
                <a:latin typeface="Arial Rounded MT Bold" panose="020F0704030504030204" pitchFamily="34" charset="0"/>
              </a:rPr>
              <a:t>2- Day Personal Impact Workshop</a:t>
            </a:r>
          </a:p>
        </p:txBody>
      </p:sp>
      <p:sp>
        <p:nvSpPr>
          <p:cNvPr id="44" name="TextBox 43"/>
          <p:cNvSpPr txBox="1"/>
          <p:nvPr/>
        </p:nvSpPr>
        <p:spPr>
          <a:xfrm>
            <a:off x="6618156" y="5418716"/>
            <a:ext cx="2400299" cy="369332"/>
          </a:xfrm>
          <a:prstGeom prst="rect">
            <a:avLst/>
          </a:prstGeom>
          <a:noFill/>
        </p:spPr>
        <p:txBody>
          <a:bodyPr wrap="square" rtlCol="0">
            <a:spAutoFit/>
          </a:bodyPr>
          <a:lstStyle/>
          <a:p>
            <a:r>
              <a:rPr lang="en-US" dirty="0">
                <a:latin typeface="Arial Rounded MT Bold" panose="020F0704030504030204" pitchFamily="34" charset="0"/>
              </a:rPr>
              <a:t>Goal Tracking</a:t>
            </a:r>
          </a:p>
        </p:txBody>
      </p:sp>
      <p:sp>
        <p:nvSpPr>
          <p:cNvPr id="4" name="AutoShape 11" descr="http://www.clker.com/cliparts/9/E/L/1/q/7/spotlight.sv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13" descr="http://www.clker.com/cliparts/9/E/L/1/q/7/spotlight.svg"/>
          <p:cNvSpPr>
            <a:spLocks noChangeAspect="1" noChangeArrowheads="1"/>
          </p:cNvSpPr>
          <p:nvPr/>
        </p:nvSpPr>
        <p:spPr bwMode="auto">
          <a:xfrm>
            <a:off x="307975" y="7963"/>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15" descr="http://www.clker.com/cliparts/9/E/L/1/q/7/spotlight.svg"/>
          <p:cNvSpPr>
            <a:spLocks noChangeAspect="1" noChangeArrowheads="1"/>
          </p:cNvSpPr>
          <p:nvPr/>
        </p:nvSpPr>
        <p:spPr bwMode="auto">
          <a:xfrm>
            <a:off x="460375" y="160363"/>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TextBox 35"/>
          <p:cNvSpPr txBox="1"/>
          <p:nvPr/>
        </p:nvSpPr>
        <p:spPr>
          <a:xfrm>
            <a:off x="2765033" y="2375708"/>
            <a:ext cx="2400299" cy="369332"/>
          </a:xfrm>
          <a:prstGeom prst="rect">
            <a:avLst/>
          </a:prstGeom>
          <a:noFill/>
        </p:spPr>
        <p:txBody>
          <a:bodyPr wrap="square" rtlCol="0">
            <a:spAutoFit/>
          </a:bodyPr>
          <a:lstStyle/>
          <a:p>
            <a:r>
              <a:rPr lang="en-US" dirty="0">
                <a:latin typeface="Arial Rounded MT Bold" panose="020F0704030504030204" pitchFamily="34" charset="0"/>
              </a:rPr>
              <a:t>Profile Debrief Call</a:t>
            </a:r>
          </a:p>
        </p:txBody>
      </p:sp>
      <p:sp>
        <p:nvSpPr>
          <p:cNvPr id="37" name="Oval 36"/>
          <p:cNvSpPr/>
          <p:nvPr/>
        </p:nvSpPr>
        <p:spPr>
          <a:xfrm>
            <a:off x="4651937" y="2961930"/>
            <a:ext cx="381000" cy="3463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38" name="TextBox 37"/>
          <p:cNvSpPr txBox="1"/>
          <p:nvPr/>
        </p:nvSpPr>
        <p:spPr>
          <a:xfrm>
            <a:off x="7086613" y="1519633"/>
            <a:ext cx="2400299" cy="369332"/>
          </a:xfrm>
          <a:prstGeom prst="rect">
            <a:avLst/>
          </a:prstGeom>
          <a:noFill/>
        </p:spPr>
        <p:txBody>
          <a:bodyPr wrap="square" rtlCol="0">
            <a:spAutoFit/>
          </a:bodyPr>
          <a:lstStyle/>
          <a:p>
            <a:r>
              <a:rPr lang="en-US" dirty="0">
                <a:latin typeface="Arial Rounded MT Bold" panose="020F0704030504030204" pitchFamily="34" charset="0"/>
              </a:rPr>
              <a:t>Reading the Book</a:t>
            </a:r>
          </a:p>
        </p:txBody>
      </p:sp>
      <p:pic>
        <p:nvPicPr>
          <p:cNvPr id="1051" name="Picture 27" descr="http://images.pearsoned-ema.com/jpeg/large/9780273717218.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rot="841341">
            <a:off x="6013078" y="259248"/>
            <a:ext cx="1232648" cy="1934034"/>
          </a:xfrm>
          <a:prstGeom prst="rect">
            <a:avLst/>
          </a:prstGeom>
          <a:noFill/>
          <a:extLst>
            <a:ext uri="{909E8E84-426E-40dd-AFC4-6F175D3DCCD1}">
              <a14:hiddenFill xmlns:a14="http://schemas.microsoft.com/office/drawing/2010/main" xmlns="">
                <a:solidFill>
                  <a:srgbClr val="FFFFFF"/>
                </a:solidFill>
              </a14:hiddenFill>
            </a:ext>
          </a:extLst>
        </p:spPr>
      </p:pic>
      <p:sp>
        <p:nvSpPr>
          <p:cNvPr id="28" name="Oval 27"/>
          <p:cNvSpPr/>
          <p:nvPr/>
        </p:nvSpPr>
        <p:spPr>
          <a:xfrm>
            <a:off x="3720441" y="5736929"/>
            <a:ext cx="381000" cy="3463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a:t>
            </a:r>
          </a:p>
        </p:txBody>
      </p:sp>
      <p:sp>
        <p:nvSpPr>
          <p:cNvPr id="41" name="TextBox 40"/>
          <p:cNvSpPr txBox="1"/>
          <p:nvPr/>
        </p:nvSpPr>
        <p:spPr>
          <a:xfrm>
            <a:off x="4330054" y="5672801"/>
            <a:ext cx="2400299" cy="646331"/>
          </a:xfrm>
          <a:prstGeom prst="rect">
            <a:avLst/>
          </a:prstGeom>
          <a:noFill/>
        </p:spPr>
        <p:txBody>
          <a:bodyPr wrap="square" rtlCol="0">
            <a:spAutoFit/>
          </a:bodyPr>
          <a:lstStyle/>
          <a:p>
            <a:r>
              <a:rPr lang="en-US" dirty="0">
                <a:latin typeface="Arial Rounded MT Bold" panose="020F0704030504030204" pitchFamily="34" charset="0"/>
              </a:rPr>
              <a:t>One on One </a:t>
            </a:r>
            <a:r>
              <a:rPr lang="en-US" dirty="0" smtClean="0">
                <a:latin typeface="Arial Rounded MT Bold" panose="020F0704030504030204" pitchFamily="34" charset="0"/>
              </a:rPr>
              <a:t>Coaching X 2 </a:t>
            </a:r>
            <a:endParaRPr lang="en-US" dirty="0">
              <a:latin typeface="Arial Rounded MT Bold" panose="020F0704030504030204" pitchFamily="34" charset="0"/>
            </a:endParaRPr>
          </a:p>
        </p:txBody>
      </p:sp>
      <p:pic>
        <p:nvPicPr>
          <p:cNvPr id="25" name="Picture 2" descr="http://www.merryross.com/assets/playback_scarf.jp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485961" y="3860062"/>
            <a:ext cx="1358741" cy="1698426"/>
          </a:xfrm>
          <a:prstGeom prst="rect">
            <a:avLst/>
          </a:prstGeom>
          <a:noFill/>
          <a:extLst>
            <a:ext uri="{909E8E84-426E-40dd-AFC4-6F175D3DCCD1}">
              <a14:hiddenFill xmlns:a14="http://schemas.microsoft.com/office/drawing/2010/main" xmlns="">
                <a:solidFill>
                  <a:srgbClr val="FFFFFF"/>
                </a:solidFill>
              </a14:hiddenFill>
            </a:ext>
          </a:extLst>
        </p:spPr>
      </p:pic>
      <p:pic>
        <p:nvPicPr>
          <p:cNvPr id="26" name="Picture 2" descr="http://wiser-solutions.com/assets/images/6103831.JPG"/>
          <p:cNvPicPr>
            <a:picLocks noChangeAspect="1" noChangeArrowheads="1"/>
          </p:cNvPicPr>
          <p:nvPr/>
        </p:nvPicPr>
        <p:blipFill>
          <a:blip r:embed="rId9" cstate="print"/>
          <a:srcRect/>
          <a:stretch>
            <a:fillRect/>
          </a:stretch>
        </p:blipFill>
        <p:spPr bwMode="auto">
          <a:xfrm>
            <a:off x="1097996" y="3515752"/>
            <a:ext cx="1891854" cy="1886402"/>
          </a:xfrm>
          <a:prstGeom prst="rect">
            <a:avLst/>
          </a:prstGeom>
          <a:noFill/>
        </p:spPr>
      </p:pic>
      <p:sp>
        <p:nvSpPr>
          <p:cNvPr id="27" name="Oval 26"/>
          <p:cNvSpPr/>
          <p:nvPr/>
        </p:nvSpPr>
        <p:spPr>
          <a:xfrm>
            <a:off x="342901" y="5474340"/>
            <a:ext cx="381000" cy="3463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7</a:t>
            </a:r>
          </a:p>
        </p:txBody>
      </p:sp>
      <p:sp>
        <p:nvSpPr>
          <p:cNvPr id="32" name="TextBox 31"/>
          <p:cNvSpPr txBox="1"/>
          <p:nvPr/>
        </p:nvSpPr>
        <p:spPr>
          <a:xfrm>
            <a:off x="843786" y="5410200"/>
            <a:ext cx="2400299" cy="369332"/>
          </a:xfrm>
          <a:prstGeom prst="rect">
            <a:avLst/>
          </a:prstGeom>
          <a:noFill/>
        </p:spPr>
        <p:txBody>
          <a:bodyPr wrap="square" rtlCol="0">
            <a:spAutoFit/>
          </a:bodyPr>
          <a:lstStyle/>
          <a:p>
            <a:r>
              <a:rPr lang="en-US" dirty="0">
                <a:latin typeface="Arial Rounded MT Bold" panose="020F0704030504030204" pitchFamily="34" charset="0"/>
              </a:rPr>
              <a:t>Implementation Day</a:t>
            </a:r>
          </a:p>
        </p:txBody>
      </p:sp>
    </p:spTree>
    <p:extLst>
      <p:ext uri="{BB962C8B-B14F-4D97-AF65-F5344CB8AC3E}">
        <p14:creationId xmlns:p14="http://schemas.microsoft.com/office/powerpoint/2010/main" val="29579653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4"/>
          <p:cNvSpPr>
            <a:spLocks noChangeArrowheads="1"/>
          </p:cNvSpPr>
          <p:nvPr/>
        </p:nvSpPr>
        <p:spPr bwMode="auto">
          <a:xfrm>
            <a:off x="457200" y="9529"/>
            <a:ext cx="6934200" cy="461665"/>
          </a:xfrm>
          <a:prstGeom prst="rect">
            <a:avLst/>
          </a:prstGeom>
          <a:noFill/>
          <a:ln w="9525">
            <a:noFill/>
            <a:miter lim="800000"/>
            <a:headEnd/>
            <a:tailEnd/>
          </a:ln>
        </p:spPr>
        <p:txBody>
          <a:bodyPr>
            <a:spAutoFit/>
          </a:bodyPr>
          <a:lstStyle/>
          <a:p>
            <a:pPr>
              <a:defRPr/>
            </a:pPr>
            <a:r>
              <a:rPr lang="en-US" sz="2400" b="1" dirty="0">
                <a:solidFill>
                  <a:schemeClr val="tx2"/>
                </a:solidFill>
                <a:latin typeface="Arial" pitchFamily="34" charset="0"/>
                <a:ea typeface="Times New Roman" pitchFamily="18" charset="0"/>
                <a:cs typeface="Arial" pitchFamily="34" charset="0"/>
              </a:rPr>
              <a:t>The Personal Impact Profile</a:t>
            </a:r>
          </a:p>
        </p:txBody>
      </p:sp>
      <p:sp>
        <p:nvSpPr>
          <p:cNvPr id="8" name="TextBox 7"/>
          <p:cNvSpPr txBox="1"/>
          <p:nvPr/>
        </p:nvSpPr>
        <p:spPr>
          <a:xfrm>
            <a:off x="228600" y="4267201"/>
            <a:ext cx="8686800" cy="1770698"/>
          </a:xfrm>
          <a:prstGeom prst="roundRect">
            <a:avLst/>
          </a:prstGeom>
          <a:noFill/>
          <a:ln>
            <a:solidFill>
              <a:schemeClr val="bg1">
                <a:lumMod val="50000"/>
              </a:schemeClr>
            </a:solidFill>
          </a:ln>
        </p:spPr>
        <p:txBody>
          <a:bodyPr wrap="square">
            <a:spAutoFit/>
          </a:bodyPr>
          <a:lstStyle/>
          <a:p>
            <a:pPr algn="just" fontAlgn="auto">
              <a:spcBef>
                <a:spcPts val="0"/>
              </a:spcBef>
              <a:spcAft>
                <a:spcPts val="0"/>
              </a:spcAft>
              <a:defRPr/>
            </a:pPr>
            <a:r>
              <a:rPr lang="en-US" b="1" dirty="0">
                <a:latin typeface="+mn-lt"/>
                <a:cs typeface="+mn-cs"/>
              </a:rPr>
              <a:t>Online Assessment</a:t>
            </a:r>
            <a:endParaRPr lang="en-US" dirty="0">
              <a:latin typeface="+mn-lt"/>
              <a:cs typeface="+mn-cs"/>
            </a:endParaRPr>
          </a:p>
          <a:p>
            <a:pPr algn="just" fontAlgn="auto">
              <a:spcBef>
                <a:spcPts val="0"/>
              </a:spcBef>
              <a:spcAft>
                <a:spcPts val="0"/>
              </a:spcAft>
              <a:defRPr/>
            </a:pPr>
            <a:r>
              <a:rPr lang="en-US" sz="1600" dirty="0">
                <a:latin typeface="+mn-lt"/>
                <a:cs typeface="+mn-cs"/>
              </a:rPr>
              <a:t>Each participant and up to 5 of their chosen “supporters”  complete an online assessment  which will have a set of questions regarding their Personal Impact. They will each need to take out approximately </a:t>
            </a:r>
            <a:r>
              <a:rPr lang="en-US" sz="1600" i="1" u="sng" dirty="0">
                <a:latin typeface="+mn-lt"/>
                <a:cs typeface="+mn-cs"/>
              </a:rPr>
              <a:t>12 to 15 minutes  </a:t>
            </a:r>
            <a:r>
              <a:rPr lang="en-US" sz="1600" dirty="0">
                <a:latin typeface="+mn-lt"/>
                <a:cs typeface="+mn-cs"/>
              </a:rPr>
              <a:t>to complete this assessment. </a:t>
            </a:r>
          </a:p>
          <a:p>
            <a:pPr algn="just" fontAlgn="auto">
              <a:spcBef>
                <a:spcPts val="0"/>
              </a:spcBef>
              <a:spcAft>
                <a:spcPts val="0"/>
              </a:spcAft>
              <a:defRPr/>
            </a:pPr>
            <a:r>
              <a:rPr lang="en-US" sz="1600" dirty="0">
                <a:latin typeface="+mn-lt"/>
                <a:cs typeface="+mn-cs"/>
              </a:rPr>
              <a:t>This MLA (PI) profile gives valuable feedback on ten key behaviours, to see how many colours one is using from his/her palette.</a:t>
            </a:r>
          </a:p>
        </p:txBody>
      </p:sp>
      <p:pic>
        <p:nvPicPr>
          <p:cNvPr id="11" name="Picture 10" descr="http://www.maynardleighonline.co.uk/wow/profile_chart_ls_ss_2.php?x=1017996551&amp;pid=17c5DuF8"/>
          <p:cNvPicPr/>
          <p:nvPr/>
        </p:nvPicPr>
        <p:blipFill>
          <a:blip r:embed="rId2" cstate="print"/>
          <a:srcRect l="2055" t="3799" b="2669"/>
          <a:stretch>
            <a:fillRect/>
          </a:stretch>
        </p:blipFill>
        <p:spPr bwMode="auto">
          <a:xfrm>
            <a:off x="4855847" y="990600"/>
            <a:ext cx="4288155" cy="2929890"/>
          </a:xfrm>
          <a:prstGeom prst="rect">
            <a:avLst/>
          </a:prstGeom>
          <a:noFill/>
          <a:ln w="9525">
            <a:noFill/>
            <a:miter lim="800000"/>
            <a:headEnd/>
            <a:tailEnd/>
          </a:ln>
        </p:spPr>
      </p:pic>
      <p:pic>
        <p:nvPicPr>
          <p:cNvPr id="12" name="Picture 8" descr="On-Line-Computer-Courses.jpg"/>
          <p:cNvPicPr>
            <a:picLocks noChangeAspect="1"/>
          </p:cNvPicPr>
          <p:nvPr/>
        </p:nvPicPr>
        <p:blipFill>
          <a:blip r:embed="rId3" cstate="print"/>
          <a:srcRect/>
          <a:stretch>
            <a:fillRect/>
          </a:stretch>
        </p:blipFill>
        <p:spPr bwMode="auto">
          <a:xfrm>
            <a:off x="228600" y="1295400"/>
            <a:ext cx="4609452" cy="2514600"/>
          </a:xfrm>
          <a:prstGeom prst="rect">
            <a:avLst/>
          </a:prstGeom>
          <a:noFill/>
          <a:ln w="9525">
            <a:noFill/>
            <a:miter lim="800000"/>
            <a:headEnd/>
            <a:tailEnd/>
          </a:ln>
        </p:spPr>
      </p:pic>
      <p:sp>
        <p:nvSpPr>
          <p:cNvPr id="7" name="Oval 6"/>
          <p:cNvSpPr/>
          <p:nvPr/>
        </p:nvSpPr>
        <p:spPr>
          <a:xfrm>
            <a:off x="76200" y="76200"/>
            <a:ext cx="381000" cy="381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Tree>
    <p:extLst>
      <p:ext uri="{BB962C8B-B14F-4D97-AF65-F5344CB8AC3E}">
        <p14:creationId xmlns:p14="http://schemas.microsoft.com/office/powerpoint/2010/main" val="40894641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3"/>
          <p:cNvSpPr>
            <a:spLocks noChangeArrowheads="1"/>
          </p:cNvSpPr>
          <p:nvPr/>
        </p:nvSpPr>
        <p:spPr bwMode="auto">
          <a:xfrm>
            <a:off x="533400" y="152426"/>
            <a:ext cx="8153400" cy="461665"/>
          </a:xfrm>
          <a:prstGeom prst="rect">
            <a:avLst/>
          </a:prstGeom>
          <a:noFill/>
          <a:ln w="9525">
            <a:noFill/>
            <a:miter lim="800000"/>
            <a:headEnd/>
            <a:tailEnd/>
          </a:ln>
        </p:spPr>
        <p:txBody>
          <a:bodyPr wrap="square">
            <a:spAutoFit/>
          </a:bodyPr>
          <a:lstStyle/>
          <a:p>
            <a:pPr>
              <a:defRPr/>
            </a:pPr>
            <a:r>
              <a:rPr lang="en-US" sz="2400" b="1" dirty="0">
                <a:solidFill>
                  <a:schemeClr val="tx2"/>
                </a:solidFill>
                <a:latin typeface="Arial" pitchFamily="34" charset="0"/>
                <a:ea typeface="Times New Roman" pitchFamily="18" charset="0"/>
                <a:cs typeface="Arial" pitchFamily="34" charset="0"/>
              </a:rPr>
              <a:t>Profile debrief call with the consultant</a:t>
            </a:r>
          </a:p>
        </p:txBody>
      </p:sp>
      <p:pic>
        <p:nvPicPr>
          <p:cNvPr id="7174" name="Picture 2" descr="C:\Users\admin\Desktop\77_chart.png"/>
          <p:cNvPicPr>
            <a:picLocks noChangeAspect="1" noChangeArrowheads="1"/>
          </p:cNvPicPr>
          <p:nvPr/>
        </p:nvPicPr>
        <p:blipFill>
          <a:blip r:embed="rId2" cstate="print"/>
          <a:srcRect l="6250" r="6250"/>
          <a:stretch>
            <a:fillRect/>
          </a:stretch>
        </p:blipFill>
        <p:spPr bwMode="auto">
          <a:xfrm>
            <a:off x="2133600" y="914400"/>
            <a:ext cx="4495800" cy="3212624"/>
          </a:xfrm>
          <a:prstGeom prst="rect">
            <a:avLst/>
          </a:prstGeom>
          <a:noFill/>
          <a:ln w="9525">
            <a:solidFill>
              <a:schemeClr val="tx1"/>
            </a:solidFill>
            <a:miter lim="800000"/>
            <a:headEnd/>
            <a:tailEnd/>
          </a:ln>
          <a:effectLst>
            <a:softEdge rad="127000"/>
          </a:effectLst>
        </p:spPr>
      </p:pic>
      <p:sp>
        <p:nvSpPr>
          <p:cNvPr id="5" name="TextBox 4"/>
          <p:cNvSpPr txBox="1"/>
          <p:nvPr/>
        </p:nvSpPr>
        <p:spPr>
          <a:xfrm>
            <a:off x="76200" y="4800613"/>
            <a:ext cx="8915400" cy="1225868"/>
          </a:xfrm>
          <a:prstGeom prst="roundRect">
            <a:avLst/>
          </a:prstGeom>
          <a:noFill/>
          <a:ln>
            <a:solidFill>
              <a:schemeClr val="bg1">
                <a:lumMod val="65000"/>
              </a:schemeClr>
            </a:solidFill>
          </a:ln>
        </p:spPr>
        <p:txBody>
          <a:bodyPr wrap="square">
            <a:spAutoFit/>
          </a:bodyPr>
          <a:lstStyle/>
          <a:p>
            <a:pPr algn="just" fontAlgn="auto">
              <a:spcBef>
                <a:spcPts val="0"/>
              </a:spcBef>
              <a:spcAft>
                <a:spcPts val="0"/>
              </a:spcAft>
              <a:defRPr/>
            </a:pPr>
            <a:r>
              <a:rPr lang="en-US" b="1" dirty="0">
                <a:latin typeface="+mn-lt"/>
                <a:cs typeface="+mn-cs"/>
              </a:rPr>
              <a:t>Need of this call – </a:t>
            </a:r>
            <a:r>
              <a:rPr lang="en-US" sz="1600" dirty="0">
                <a:latin typeface="+mn-lt"/>
                <a:cs typeface="+mn-cs"/>
              </a:rPr>
              <a:t>A call with the consultant to discuss the profile, interpret results, decipher statistical facts and free form comments. This is to create a clear vision towards the personal development of the participant during the workshop. </a:t>
            </a:r>
          </a:p>
          <a:p>
            <a:pPr algn="just" fontAlgn="auto">
              <a:spcBef>
                <a:spcPts val="0"/>
              </a:spcBef>
              <a:spcAft>
                <a:spcPts val="0"/>
              </a:spcAft>
              <a:defRPr/>
            </a:pPr>
            <a:r>
              <a:rPr lang="en-US" sz="1600" dirty="0">
                <a:latin typeface="+mn-lt"/>
                <a:cs typeface="+mn-cs"/>
              </a:rPr>
              <a:t>Time - 45 Minutes.</a:t>
            </a:r>
          </a:p>
        </p:txBody>
      </p:sp>
      <p:sp>
        <p:nvSpPr>
          <p:cNvPr id="6" name="Oval 5"/>
          <p:cNvSpPr/>
          <p:nvPr/>
        </p:nvSpPr>
        <p:spPr>
          <a:xfrm>
            <a:off x="22123" y="228600"/>
            <a:ext cx="381000" cy="381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2" name="Slide Number Placeholder 1"/>
          <p:cNvSpPr>
            <a:spLocks noGrp="1"/>
          </p:cNvSpPr>
          <p:nvPr>
            <p:ph type="sldNum" sz="quarter" idx="12"/>
          </p:nvPr>
        </p:nvSpPr>
        <p:spPr/>
        <p:txBody>
          <a:bodyPr/>
          <a:lstStyle/>
          <a:p>
            <a:pPr>
              <a:defRPr/>
            </a:pPr>
            <a:fld id="{7A9CEED4-60E8-4184-B2DB-1E7A811F10A1}" type="slidenum">
              <a:rPr lang="en-US" smtClean="0"/>
              <a:pPr>
                <a:defRPr/>
              </a:pPr>
              <a:t>14</a:t>
            </a:fld>
            <a:endParaRPr lang="en-US"/>
          </a:p>
        </p:txBody>
      </p:sp>
    </p:spTree>
    <p:extLst>
      <p:ext uri="{BB962C8B-B14F-4D97-AF65-F5344CB8AC3E}">
        <p14:creationId xmlns:p14="http://schemas.microsoft.com/office/powerpoint/2010/main" val="10996157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http://ecx.images-amazon.com/images/I/413hhaUYPmL._BO2,204,203,200_PIsitb-sticker-arrow-click,TopRight,35,-76_AA300_SH20_OU02_.jpg">
            <a:hlinkClick r:id="rId2"/>
          </p:cNvPr>
          <p:cNvPicPr/>
          <p:nvPr/>
        </p:nvPicPr>
        <p:blipFill>
          <a:blip r:embed="rId3" cstate="print"/>
          <a:srcRect/>
          <a:stretch>
            <a:fillRect/>
          </a:stretch>
        </p:blipFill>
        <p:spPr bwMode="auto">
          <a:xfrm rot="1228495">
            <a:off x="6375848" y="645966"/>
            <a:ext cx="2896149" cy="2822868"/>
          </a:xfrm>
          <a:prstGeom prst="rect">
            <a:avLst/>
          </a:prstGeom>
          <a:noFill/>
          <a:ln w="9525">
            <a:noFill/>
            <a:miter lim="800000"/>
            <a:headEnd/>
            <a:tailEnd/>
          </a:ln>
        </p:spPr>
      </p:pic>
      <p:sp>
        <p:nvSpPr>
          <p:cNvPr id="19457" name="Rectangle 1"/>
          <p:cNvSpPr>
            <a:spLocks noChangeArrowheads="1"/>
          </p:cNvSpPr>
          <p:nvPr/>
        </p:nvSpPr>
        <p:spPr bwMode="auto">
          <a:xfrm>
            <a:off x="585325" y="71761"/>
            <a:ext cx="7350690" cy="461665"/>
          </a:xfrm>
          <a:prstGeom prst="rect">
            <a:avLst/>
          </a:prstGeom>
          <a:noFill/>
          <a:ln w="9525">
            <a:noFill/>
            <a:miter lim="800000"/>
            <a:headEnd/>
            <a:tailEnd/>
          </a:ln>
          <a:effectLst/>
        </p:spPr>
        <p:txBody>
          <a:bodyPr wrap="none" anchor="ctr">
            <a:spAutoFit/>
          </a:bodyPr>
          <a:lstStyle/>
          <a:p>
            <a:pPr>
              <a:defRPr/>
            </a:pPr>
            <a:r>
              <a:rPr lang="en-US" sz="2400" b="1" dirty="0">
                <a:solidFill>
                  <a:schemeClr val="tx2"/>
                </a:solidFill>
                <a:latin typeface="Arial" pitchFamily="34" charset="0"/>
                <a:ea typeface="Times New Roman" pitchFamily="18" charset="0"/>
                <a:cs typeface="Arial" pitchFamily="34" charset="0"/>
              </a:rPr>
              <a:t>Charisma Effect book- Pre-read before workshop</a:t>
            </a:r>
          </a:p>
        </p:txBody>
      </p:sp>
      <p:sp>
        <p:nvSpPr>
          <p:cNvPr id="5" name="TextBox 4"/>
          <p:cNvSpPr txBox="1"/>
          <p:nvPr/>
        </p:nvSpPr>
        <p:spPr>
          <a:xfrm>
            <a:off x="76200" y="4239340"/>
            <a:ext cx="8915400" cy="2009060"/>
          </a:xfrm>
          <a:prstGeom prst="roundRect">
            <a:avLst/>
          </a:prstGeom>
          <a:noFill/>
          <a:ln>
            <a:solidFill>
              <a:schemeClr val="bg1">
                <a:lumMod val="65000"/>
              </a:schemeClr>
            </a:solidFill>
          </a:ln>
        </p:spPr>
        <p:txBody>
          <a:bodyPr wrap="square">
            <a:spAutoFit/>
          </a:bodyPr>
          <a:lstStyle/>
          <a:p>
            <a:pPr algn="just" fontAlgn="auto">
              <a:spcBef>
                <a:spcPts val="0"/>
              </a:spcBef>
              <a:spcAft>
                <a:spcPts val="0"/>
              </a:spcAft>
              <a:defRPr/>
            </a:pPr>
            <a:r>
              <a:rPr lang="en-US" sz="1600" i="1" u="sng" dirty="0">
                <a:latin typeface="+mn-lt"/>
                <a:cs typeface="+mn-cs"/>
              </a:rPr>
              <a:t>Objectives</a:t>
            </a:r>
            <a:r>
              <a:rPr lang="en-US" sz="1600" dirty="0">
                <a:latin typeface="+mn-lt"/>
                <a:cs typeface="+mn-cs"/>
              </a:rPr>
              <a:t> – </a:t>
            </a:r>
            <a:r>
              <a:rPr lang="en-GB" sz="1600" dirty="0">
                <a:latin typeface="+mn-lt"/>
              </a:rPr>
              <a:t> </a:t>
            </a:r>
            <a:r>
              <a:rPr lang="en-US" sz="1600" dirty="0">
                <a:latin typeface="+mn-lt"/>
              </a:rPr>
              <a:t>Maynard Leigh has a rich heritage of producing some of the best selling publications capturing our philosophies, detailing how we inspire greater impact. </a:t>
            </a:r>
            <a:r>
              <a:rPr lang="en-US" sz="1600" b="1" dirty="0">
                <a:latin typeface="+mn-lt"/>
              </a:rPr>
              <a:t>Charisma Effect </a:t>
            </a:r>
            <a:r>
              <a:rPr lang="en-US" sz="1600" dirty="0">
                <a:latin typeface="+mn-lt"/>
              </a:rPr>
              <a:t>is one such publication, now translated in over 30 countries. A simple to read book unraveling the secrets of making a lasting impression. </a:t>
            </a:r>
          </a:p>
          <a:p>
            <a:pPr algn="just" fontAlgn="auto">
              <a:spcBef>
                <a:spcPts val="0"/>
              </a:spcBef>
              <a:spcAft>
                <a:spcPts val="0"/>
              </a:spcAft>
              <a:defRPr/>
            </a:pPr>
            <a:endParaRPr lang="en-US" sz="1600" dirty="0">
              <a:latin typeface="+mn-lt"/>
            </a:endParaRPr>
          </a:p>
          <a:p>
            <a:pPr algn="just" fontAlgn="auto">
              <a:spcBef>
                <a:spcPts val="0"/>
              </a:spcBef>
              <a:spcAft>
                <a:spcPts val="0"/>
              </a:spcAft>
              <a:defRPr/>
            </a:pPr>
            <a:r>
              <a:rPr lang="en-US" sz="1600" dirty="0">
                <a:latin typeface="+mn-lt"/>
              </a:rPr>
              <a:t>Participants receive a copy of this book before the workshop to study relevant chapter/s corresponding to areas identified as their strengths/development needs from the Personal Impact profile.</a:t>
            </a:r>
          </a:p>
        </p:txBody>
      </p:sp>
      <p:pic>
        <p:nvPicPr>
          <p:cNvPr id="10" name="Picture 2" descr="C:\Users\admin\Desktop\abc_blocks.jpg"/>
          <p:cNvPicPr>
            <a:picLocks noChangeAspect="1" noChangeArrowheads="1"/>
          </p:cNvPicPr>
          <p:nvPr/>
        </p:nvPicPr>
        <p:blipFill>
          <a:blip r:embed="rId4" cstate="print"/>
          <a:srcRect/>
          <a:stretch>
            <a:fillRect/>
          </a:stretch>
        </p:blipFill>
        <p:spPr bwMode="auto">
          <a:xfrm>
            <a:off x="3657600" y="1143000"/>
            <a:ext cx="1692732" cy="1638678"/>
          </a:xfrm>
          <a:prstGeom prst="rect">
            <a:avLst/>
          </a:prstGeom>
          <a:noFill/>
          <a:ln w="9525">
            <a:noFill/>
            <a:miter lim="800000"/>
            <a:headEnd/>
            <a:tailEnd/>
          </a:ln>
        </p:spPr>
      </p:pic>
      <p:sp>
        <p:nvSpPr>
          <p:cNvPr id="12" name="TextBox 11"/>
          <p:cNvSpPr txBox="1"/>
          <p:nvPr/>
        </p:nvSpPr>
        <p:spPr>
          <a:xfrm>
            <a:off x="4457713" y="609605"/>
            <a:ext cx="2400299" cy="830997"/>
          </a:xfrm>
          <a:prstGeom prst="rect">
            <a:avLst/>
          </a:prstGeom>
          <a:noFill/>
        </p:spPr>
        <p:txBody>
          <a:bodyPr wrap="square" rtlCol="0">
            <a:spAutoFit/>
          </a:bodyPr>
          <a:lstStyle/>
          <a:p>
            <a:r>
              <a:rPr lang="en-US" sz="2400" dirty="0">
                <a:latin typeface="Freestyle Script" pitchFamily="66" charset="0"/>
              </a:rPr>
              <a:t>Workshop is supported by</a:t>
            </a:r>
          </a:p>
        </p:txBody>
      </p:sp>
      <p:sp>
        <p:nvSpPr>
          <p:cNvPr id="13" name="Right Arrow 12"/>
          <p:cNvSpPr/>
          <p:nvPr/>
        </p:nvSpPr>
        <p:spPr>
          <a:xfrm rot="502440">
            <a:off x="6678064" y="994188"/>
            <a:ext cx="409670" cy="1333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21161183">
            <a:off x="552784" y="586060"/>
            <a:ext cx="2209045" cy="2888151"/>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9" name="Picture 7" descr="C:\Users\admin\Desktop\clip1.jpg"/>
          <p:cNvPicPr>
            <a:picLocks noChangeAspect="1" noChangeArrowheads="1"/>
          </p:cNvPicPr>
          <p:nvPr/>
        </p:nvPicPr>
        <p:blipFill>
          <a:blip r:embed="rId6" cstate="print"/>
          <a:srcRect/>
          <a:stretch>
            <a:fillRect/>
          </a:stretch>
        </p:blipFill>
        <p:spPr bwMode="auto">
          <a:xfrm>
            <a:off x="3070122" y="2700951"/>
            <a:ext cx="2867688" cy="510665"/>
          </a:xfrm>
          <a:prstGeom prst="rect">
            <a:avLst/>
          </a:prstGeom>
          <a:noFill/>
          <a:ln w="9525">
            <a:noFill/>
            <a:miter lim="800000"/>
            <a:headEnd/>
            <a:tailEnd/>
          </a:ln>
        </p:spPr>
      </p:pic>
      <p:sp>
        <p:nvSpPr>
          <p:cNvPr id="15" name="Oval 14"/>
          <p:cNvSpPr/>
          <p:nvPr/>
        </p:nvSpPr>
        <p:spPr>
          <a:xfrm>
            <a:off x="76200" y="76200"/>
            <a:ext cx="381000" cy="381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2" name="Slide Number Placeholder 1"/>
          <p:cNvSpPr>
            <a:spLocks noGrp="1"/>
          </p:cNvSpPr>
          <p:nvPr>
            <p:ph type="sldNum" sz="quarter" idx="12"/>
          </p:nvPr>
        </p:nvSpPr>
        <p:spPr/>
        <p:txBody>
          <a:bodyPr/>
          <a:lstStyle/>
          <a:p>
            <a:pPr>
              <a:defRPr/>
            </a:pPr>
            <a:fld id="{7A9CEED4-60E8-4184-B2DB-1E7A811F10A1}" type="slidenum">
              <a:rPr lang="en-US" smtClean="0"/>
              <a:pPr>
                <a:defRPr/>
              </a:pPr>
              <a:t>15</a:t>
            </a:fld>
            <a:endParaRPr lang="en-US"/>
          </a:p>
        </p:txBody>
      </p:sp>
    </p:spTree>
    <p:extLst>
      <p:ext uri="{BB962C8B-B14F-4D97-AF65-F5344CB8AC3E}">
        <p14:creationId xmlns:p14="http://schemas.microsoft.com/office/powerpoint/2010/main" val="30424447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0" y="76200"/>
            <a:ext cx="9144000" cy="461665"/>
          </a:xfrm>
          <a:prstGeom prst="rect">
            <a:avLst/>
          </a:prstGeom>
          <a:solidFill>
            <a:schemeClr val="tx2"/>
          </a:solidFill>
        </p:spPr>
        <p:txBody>
          <a:bodyPr wrap="square">
            <a:spAutoFit/>
          </a:bodyPr>
          <a:lstStyle/>
          <a:p>
            <a:pPr lvl="0">
              <a:defRPr/>
            </a:pPr>
            <a:endParaRPr lang="en-US" sz="2400" b="1" dirty="0">
              <a:solidFill>
                <a:srgbClr val="44546A"/>
              </a:solidFill>
              <a:latin typeface="Arial" pitchFamily="34" charset="0"/>
              <a:ea typeface="Times New Roman" pitchFamily="18" charset="0"/>
              <a:cs typeface="Arial" pitchFamily="34" charset="0"/>
            </a:endParaRPr>
          </a:p>
        </p:txBody>
      </p:sp>
      <p:sp>
        <p:nvSpPr>
          <p:cNvPr id="9" name="Rounded Rectangle 8"/>
          <p:cNvSpPr/>
          <p:nvPr/>
        </p:nvSpPr>
        <p:spPr>
          <a:xfrm>
            <a:off x="3429000" y="3182064"/>
            <a:ext cx="5867400" cy="3371136"/>
          </a:xfrm>
          <a:prstGeom prst="roundRect">
            <a:avLst/>
          </a:prstGeom>
          <a:noFill/>
          <a:ln>
            <a:solidFill>
              <a:schemeClr val="bg1">
                <a:lumMod val="75000"/>
              </a:schemeClr>
            </a:solidFill>
          </a:ln>
        </p:spPr>
        <p:txBody>
          <a:bodyPr wrap="square">
            <a:spAutoFit/>
          </a:bodyPr>
          <a:lstStyle/>
          <a:p>
            <a:pPr indent="228600" eaLnBrk="0" hangingPunct="0">
              <a:tabLst>
                <a:tab pos="457200" algn="r"/>
                <a:tab pos="2636838" algn="ctr"/>
                <a:tab pos="5273675" algn="r"/>
              </a:tabLst>
              <a:defRPr/>
            </a:pPr>
            <a:r>
              <a:rPr lang="en-GB" sz="1600" b="1" i="1" dirty="0">
                <a:solidFill>
                  <a:schemeClr val="accent5">
                    <a:lumMod val="50000"/>
                  </a:schemeClr>
                </a:solidFill>
                <a:latin typeface="+mn-lt"/>
                <a:ea typeface="Times New Roman" pitchFamily="18" charset="0"/>
                <a:cs typeface="Arial" pitchFamily="34" charset="0"/>
              </a:rPr>
              <a:t>Be more able to</a:t>
            </a:r>
            <a:r>
              <a:rPr lang="en-GB" sz="1600" b="1" dirty="0">
                <a:solidFill>
                  <a:schemeClr val="accent5">
                    <a:lumMod val="50000"/>
                  </a:schemeClr>
                </a:solidFill>
                <a:latin typeface="+mn-lt"/>
                <a:ea typeface="Times New Roman" pitchFamily="18" charset="0"/>
                <a:cs typeface="Arial" pitchFamily="34" charset="0"/>
              </a:rPr>
              <a:t>:</a:t>
            </a:r>
          </a:p>
          <a:p>
            <a:pPr indent="-177800">
              <a:buFont typeface="Arial" pitchFamily="34" charset="0"/>
              <a:buChar char="•"/>
              <a:tabLst>
                <a:tab pos="2636838" algn="ctr"/>
                <a:tab pos="5273675" algn="r"/>
              </a:tabLst>
              <a:defRPr/>
            </a:pPr>
            <a:r>
              <a:rPr lang="en-GB" sz="1600" dirty="0" smtClean="0">
                <a:solidFill>
                  <a:srgbClr val="C00000"/>
                </a:solidFill>
                <a:latin typeface="+mn-lt"/>
              </a:rPr>
              <a:t>Influence at the highest level</a:t>
            </a:r>
            <a:endParaRPr lang="en-US" sz="1600" dirty="0" smtClean="0">
              <a:solidFill>
                <a:srgbClr val="C00000"/>
              </a:solidFill>
              <a:latin typeface="+mn-lt"/>
            </a:endParaRPr>
          </a:p>
          <a:p>
            <a:pPr indent="-177800">
              <a:buFont typeface="Arial" pitchFamily="34" charset="0"/>
              <a:buChar char="•"/>
              <a:tabLst>
                <a:tab pos="2636838" algn="ctr"/>
                <a:tab pos="5273675" algn="r"/>
              </a:tabLst>
              <a:defRPr/>
            </a:pPr>
            <a:r>
              <a:rPr lang="en-GB" sz="1600" dirty="0" smtClean="0">
                <a:solidFill>
                  <a:srgbClr val="C00000"/>
                </a:solidFill>
                <a:latin typeface="+mn-lt"/>
              </a:rPr>
              <a:t>Express my opinions and points of view concisely &amp; effectively</a:t>
            </a:r>
            <a:endParaRPr lang="en-US" sz="1600" dirty="0" smtClean="0">
              <a:solidFill>
                <a:srgbClr val="C00000"/>
              </a:solidFill>
              <a:latin typeface="+mn-lt"/>
            </a:endParaRPr>
          </a:p>
          <a:p>
            <a:pPr indent="-177800">
              <a:buFont typeface="Arial" pitchFamily="34" charset="0"/>
              <a:buChar char="•"/>
              <a:tabLst>
                <a:tab pos="2636838" algn="ctr"/>
                <a:tab pos="5273675" algn="r"/>
              </a:tabLst>
              <a:defRPr/>
            </a:pPr>
            <a:r>
              <a:rPr lang="en-GB" sz="1600" dirty="0" smtClean="0">
                <a:solidFill>
                  <a:srgbClr val="C00000"/>
                </a:solidFill>
                <a:latin typeface="+mn-lt"/>
              </a:rPr>
              <a:t>Convey gravitas and natural authority even during elevator pitches</a:t>
            </a:r>
          </a:p>
          <a:p>
            <a:pPr indent="-177800">
              <a:buFont typeface="Arial" pitchFamily="34" charset="0"/>
              <a:buChar char="•"/>
              <a:tabLst>
                <a:tab pos="2636838" algn="ctr"/>
                <a:tab pos="5273675" algn="r"/>
              </a:tabLst>
              <a:defRPr/>
            </a:pPr>
            <a:r>
              <a:rPr lang="en-GB" sz="1600" dirty="0" smtClean="0">
                <a:solidFill>
                  <a:srgbClr val="C00000"/>
                </a:solidFill>
                <a:latin typeface="+mn-lt"/>
              </a:rPr>
              <a:t>Have tough client conversations</a:t>
            </a:r>
            <a:endParaRPr lang="en-US" sz="1600" dirty="0" smtClean="0">
              <a:solidFill>
                <a:srgbClr val="C00000"/>
              </a:solidFill>
              <a:latin typeface="+mn-lt"/>
            </a:endParaRPr>
          </a:p>
          <a:p>
            <a:pPr indent="-177800">
              <a:buFont typeface="Arial" pitchFamily="34" charset="0"/>
              <a:buChar char="•"/>
              <a:tabLst>
                <a:tab pos="2636838" algn="ctr"/>
                <a:tab pos="5273675" algn="r"/>
              </a:tabLst>
              <a:defRPr/>
            </a:pPr>
            <a:r>
              <a:rPr lang="en-US" sz="1600" dirty="0" smtClean="0">
                <a:solidFill>
                  <a:srgbClr val="C00000"/>
                </a:solidFill>
                <a:latin typeface="+mn-lt"/>
              </a:rPr>
              <a:t>Increase ability to gain buy-in and create impact through increased personal presence/charisma</a:t>
            </a:r>
          </a:p>
          <a:p>
            <a:pPr indent="-177800">
              <a:buFont typeface="Arial" pitchFamily="34" charset="0"/>
              <a:buChar char="•"/>
              <a:tabLst>
                <a:tab pos="2636838" algn="ctr"/>
                <a:tab pos="5273675" algn="r"/>
              </a:tabLst>
              <a:defRPr/>
            </a:pPr>
            <a:r>
              <a:rPr lang="en-GB" sz="1600" dirty="0" smtClean="0">
                <a:solidFill>
                  <a:srgbClr val="C00000"/>
                </a:solidFill>
                <a:latin typeface="+mn-lt"/>
              </a:rPr>
              <a:t>Build relationships/network </a:t>
            </a:r>
            <a:r>
              <a:rPr lang="en-GB" sz="1600" dirty="0">
                <a:solidFill>
                  <a:srgbClr val="C00000"/>
                </a:solidFill>
                <a:latin typeface="+mn-lt"/>
              </a:rPr>
              <a:t>with Clients, </a:t>
            </a:r>
            <a:r>
              <a:rPr lang="en-GB" sz="1600" dirty="0" smtClean="0">
                <a:solidFill>
                  <a:srgbClr val="C00000"/>
                </a:solidFill>
                <a:latin typeface="+mn-lt"/>
              </a:rPr>
              <a:t>seniors, peers and team </a:t>
            </a:r>
          </a:p>
          <a:p>
            <a:pPr indent="-177800">
              <a:buFont typeface="Arial" pitchFamily="34" charset="0"/>
              <a:buChar char="•"/>
              <a:tabLst>
                <a:tab pos="2636838" algn="ctr"/>
                <a:tab pos="5273675" algn="r"/>
              </a:tabLst>
              <a:defRPr/>
            </a:pPr>
            <a:r>
              <a:rPr lang="en-GB" sz="1600" dirty="0" smtClean="0">
                <a:solidFill>
                  <a:srgbClr val="C00000"/>
                </a:solidFill>
                <a:latin typeface="+mn-lt"/>
              </a:rPr>
              <a:t>Use personal stories to build connect and creative productive working relationships </a:t>
            </a:r>
            <a:endParaRPr lang="en-IN" sz="1600" dirty="0" smtClean="0">
              <a:solidFill>
                <a:srgbClr val="C00000"/>
              </a:solidFill>
              <a:latin typeface="+mn-lt"/>
            </a:endParaRPr>
          </a:p>
        </p:txBody>
      </p:sp>
      <p:sp>
        <p:nvSpPr>
          <p:cNvPr id="12" name="Rounded Rectangle 11"/>
          <p:cNvSpPr/>
          <p:nvPr/>
        </p:nvSpPr>
        <p:spPr>
          <a:xfrm>
            <a:off x="76200" y="3505200"/>
            <a:ext cx="3886200" cy="2553890"/>
          </a:xfrm>
          <a:prstGeom prst="roundRect">
            <a:avLst/>
          </a:prstGeom>
          <a:ln>
            <a:solidFill>
              <a:schemeClr val="bg1">
                <a:lumMod val="75000"/>
              </a:schemeClr>
            </a:solidFill>
          </a:ln>
        </p:spPr>
        <p:txBody>
          <a:bodyPr wrap="square">
            <a:spAutoFit/>
          </a:bodyPr>
          <a:lstStyle/>
          <a:p>
            <a:pPr eaLnBrk="0" hangingPunct="0">
              <a:tabLst>
                <a:tab pos="457200" algn="r"/>
                <a:tab pos="2636838" algn="ctr"/>
                <a:tab pos="5273675" algn="r"/>
              </a:tabLst>
              <a:defRPr/>
            </a:pPr>
            <a:r>
              <a:rPr lang="en-GB" sz="1600" b="1" i="1" dirty="0">
                <a:solidFill>
                  <a:srgbClr val="1F4E79"/>
                </a:solidFill>
                <a:latin typeface="+mj-lt"/>
                <a:ea typeface="Times New Roman" pitchFamily="18" charset="0"/>
                <a:cs typeface="Arial" pitchFamily="34" charset="0"/>
              </a:rPr>
              <a:t>Feel</a:t>
            </a:r>
            <a:r>
              <a:rPr lang="en-GB" sz="1600" b="1" dirty="0">
                <a:solidFill>
                  <a:srgbClr val="1F4E79"/>
                </a:solidFill>
                <a:latin typeface="+mj-lt"/>
                <a:ea typeface="Times New Roman" pitchFamily="18" charset="0"/>
                <a:cs typeface="Arial" pitchFamily="34" charset="0"/>
              </a:rPr>
              <a:t>:</a:t>
            </a:r>
            <a:endParaRPr lang="en-US" sz="1600" dirty="0">
              <a:solidFill>
                <a:srgbClr val="1F4E79"/>
              </a:solidFill>
              <a:latin typeface="+mj-lt"/>
              <a:cs typeface="Arial" pitchFamily="34" charset="0"/>
            </a:endParaRPr>
          </a:p>
          <a:p>
            <a:pPr indent="-177800" eaLnBrk="0" hangingPunct="0">
              <a:buFont typeface="Arial" pitchFamily="34" charset="0"/>
              <a:buChar char="•"/>
              <a:tabLst>
                <a:tab pos="457200" algn="r"/>
                <a:tab pos="2636838" algn="ctr"/>
                <a:tab pos="5273675" algn="r"/>
              </a:tabLst>
              <a:defRPr/>
            </a:pPr>
            <a:r>
              <a:rPr lang="en-IN" sz="1600" b="1" dirty="0" smtClean="0">
                <a:solidFill>
                  <a:schemeClr val="accent6">
                    <a:lumMod val="75000"/>
                  </a:schemeClr>
                </a:solidFill>
                <a:latin typeface="+mn-lt"/>
              </a:rPr>
              <a:t>Confident</a:t>
            </a:r>
            <a:r>
              <a:rPr lang="en-IN" sz="1600" dirty="0" smtClean="0">
                <a:solidFill>
                  <a:schemeClr val="accent6">
                    <a:lumMod val="75000"/>
                  </a:schemeClr>
                </a:solidFill>
                <a:latin typeface="+mn-lt"/>
              </a:rPr>
              <a:t> in leading conversations</a:t>
            </a:r>
          </a:p>
          <a:p>
            <a:pPr indent="-177800" eaLnBrk="0" hangingPunct="0">
              <a:buFont typeface="Arial" pitchFamily="34" charset="0"/>
              <a:buChar char="•"/>
              <a:tabLst>
                <a:tab pos="457200" algn="r"/>
                <a:tab pos="2636838" algn="ctr"/>
                <a:tab pos="5273675" algn="r"/>
              </a:tabLst>
              <a:defRPr/>
            </a:pPr>
            <a:r>
              <a:rPr lang="en-IN" sz="1600" b="1" dirty="0" smtClean="0">
                <a:solidFill>
                  <a:schemeClr val="accent6">
                    <a:lumMod val="75000"/>
                  </a:schemeClr>
                </a:solidFill>
                <a:latin typeface="+mn-lt"/>
              </a:rPr>
              <a:t>More aware </a:t>
            </a:r>
            <a:r>
              <a:rPr lang="en-IN" sz="1600" dirty="0" smtClean="0">
                <a:solidFill>
                  <a:schemeClr val="accent6">
                    <a:lumMod val="75000"/>
                  </a:schemeClr>
                </a:solidFill>
                <a:latin typeface="+mn-lt"/>
              </a:rPr>
              <a:t>&amp; </a:t>
            </a:r>
            <a:r>
              <a:rPr lang="en-IN" sz="1600" b="1" dirty="0" smtClean="0">
                <a:solidFill>
                  <a:schemeClr val="accent6">
                    <a:lumMod val="75000"/>
                  </a:schemeClr>
                </a:solidFill>
                <a:latin typeface="+mn-lt"/>
              </a:rPr>
              <a:t>assured</a:t>
            </a:r>
            <a:r>
              <a:rPr lang="en-IN" sz="1600" dirty="0" smtClean="0">
                <a:solidFill>
                  <a:schemeClr val="accent6">
                    <a:lumMod val="75000"/>
                  </a:schemeClr>
                </a:solidFill>
                <a:latin typeface="+mn-lt"/>
              </a:rPr>
              <a:t> about myself</a:t>
            </a:r>
          </a:p>
          <a:p>
            <a:pPr indent="-177800" eaLnBrk="0" hangingPunct="0">
              <a:buFont typeface="Arial" pitchFamily="34" charset="0"/>
              <a:buChar char="•"/>
              <a:tabLst>
                <a:tab pos="457200" algn="r"/>
                <a:tab pos="2636838" algn="ctr"/>
                <a:tab pos="5273675" algn="r"/>
              </a:tabLst>
              <a:defRPr/>
            </a:pPr>
            <a:r>
              <a:rPr lang="en-IN" sz="1600" dirty="0" smtClean="0">
                <a:solidFill>
                  <a:schemeClr val="accent6">
                    <a:lumMod val="75000"/>
                  </a:schemeClr>
                </a:solidFill>
                <a:latin typeface="+mn-lt"/>
              </a:rPr>
              <a:t>More</a:t>
            </a:r>
            <a:r>
              <a:rPr lang="en-IN" sz="1600" b="1" dirty="0" smtClean="0">
                <a:solidFill>
                  <a:schemeClr val="accent6">
                    <a:lumMod val="75000"/>
                  </a:schemeClr>
                </a:solidFill>
                <a:latin typeface="+mn-lt"/>
              </a:rPr>
              <a:t> present </a:t>
            </a:r>
            <a:r>
              <a:rPr lang="en-IN" sz="1600" dirty="0" smtClean="0">
                <a:solidFill>
                  <a:schemeClr val="accent6">
                    <a:lumMod val="75000"/>
                  </a:schemeClr>
                </a:solidFill>
                <a:latin typeface="+mn-lt"/>
              </a:rPr>
              <a:t>to my audience</a:t>
            </a:r>
          </a:p>
          <a:p>
            <a:pPr indent="-177800" eaLnBrk="0" hangingPunct="0">
              <a:buFont typeface="Arial" pitchFamily="34" charset="0"/>
              <a:buChar char="•"/>
              <a:tabLst>
                <a:tab pos="457200" algn="r"/>
                <a:tab pos="2636838" algn="ctr"/>
                <a:tab pos="5273675" algn="r"/>
              </a:tabLst>
              <a:defRPr/>
            </a:pPr>
            <a:r>
              <a:rPr lang="en-GB" sz="1600" b="1" dirty="0" smtClean="0">
                <a:solidFill>
                  <a:schemeClr val="accent6">
                    <a:lumMod val="75000"/>
                  </a:schemeClr>
                </a:solidFill>
                <a:latin typeface="+mn-lt"/>
              </a:rPr>
              <a:t>Connected</a:t>
            </a:r>
            <a:r>
              <a:rPr lang="en-GB" sz="1600" dirty="0" smtClean="0">
                <a:solidFill>
                  <a:schemeClr val="accent6">
                    <a:lumMod val="75000"/>
                  </a:schemeClr>
                </a:solidFill>
                <a:latin typeface="+mn-lt"/>
              </a:rPr>
              <a:t> to my own </a:t>
            </a:r>
            <a:r>
              <a:rPr lang="en-GB" sz="1600" b="1" dirty="0">
                <a:solidFill>
                  <a:schemeClr val="accent6">
                    <a:lumMod val="75000"/>
                  </a:schemeClr>
                </a:solidFill>
                <a:latin typeface="+mn-lt"/>
              </a:rPr>
              <a:t>true self</a:t>
            </a:r>
            <a:endParaRPr lang="en-US" sz="1600" b="1" dirty="0">
              <a:solidFill>
                <a:schemeClr val="accent6">
                  <a:lumMod val="75000"/>
                </a:schemeClr>
              </a:solidFill>
              <a:latin typeface="+mn-lt"/>
            </a:endParaRPr>
          </a:p>
          <a:p>
            <a:pPr indent="-177800" eaLnBrk="0" hangingPunct="0">
              <a:buFont typeface="Arial" pitchFamily="34" charset="0"/>
              <a:buChar char="•"/>
              <a:tabLst>
                <a:tab pos="457200" algn="r"/>
                <a:tab pos="2636838" algn="ctr"/>
                <a:tab pos="5273675" algn="r"/>
              </a:tabLst>
              <a:defRPr/>
            </a:pPr>
            <a:r>
              <a:rPr lang="en-GB" sz="1600" b="1" dirty="0" smtClean="0">
                <a:solidFill>
                  <a:schemeClr val="accent6">
                    <a:lumMod val="75000"/>
                  </a:schemeClr>
                </a:solidFill>
                <a:latin typeface="+mn-lt"/>
              </a:rPr>
              <a:t>Equal</a:t>
            </a:r>
            <a:r>
              <a:rPr lang="en-GB" sz="1600" dirty="0" smtClean="0">
                <a:solidFill>
                  <a:schemeClr val="accent6">
                    <a:lumMod val="75000"/>
                  </a:schemeClr>
                </a:solidFill>
                <a:latin typeface="+mn-lt"/>
              </a:rPr>
              <a:t> with people around me</a:t>
            </a:r>
            <a:endParaRPr lang="en-US" sz="1600" dirty="0" smtClean="0">
              <a:solidFill>
                <a:schemeClr val="accent6">
                  <a:lumMod val="75000"/>
                </a:schemeClr>
              </a:solidFill>
              <a:latin typeface="+mn-lt"/>
            </a:endParaRPr>
          </a:p>
          <a:p>
            <a:pPr indent="-177800">
              <a:buFont typeface="Arial" pitchFamily="34" charset="0"/>
              <a:buChar char="•"/>
              <a:defRPr/>
            </a:pPr>
            <a:r>
              <a:rPr lang="en-GB" sz="1600" b="1" dirty="0" smtClean="0">
                <a:solidFill>
                  <a:schemeClr val="accent6">
                    <a:lumMod val="75000"/>
                  </a:schemeClr>
                </a:solidFill>
                <a:latin typeface="+mn-lt"/>
              </a:rPr>
              <a:t>Capable</a:t>
            </a:r>
            <a:r>
              <a:rPr lang="en-GB" sz="1600" dirty="0" smtClean="0">
                <a:solidFill>
                  <a:schemeClr val="accent6">
                    <a:lumMod val="75000"/>
                  </a:schemeClr>
                </a:solidFill>
                <a:latin typeface="+mn-lt"/>
              </a:rPr>
              <a:t> of influencing outcomes of meetings/discussions</a:t>
            </a:r>
          </a:p>
          <a:p>
            <a:pPr indent="-177800">
              <a:buFont typeface="Arial" pitchFamily="34" charset="0"/>
              <a:buChar char="•"/>
              <a:defRPr/>
            </a:pPr>
            <a:r>
              <a:rPr lang="en-GB" sz="1600" b="1" dirty="0" smtClean="0">
                <a:solidFill>
                  <a:schemeClr val="accent6">
                    <a:lumMod val="75000"/>
                  </a:schemeClr>
                </a:solidFill>
                <a:latin typeface="+mn-lt"/>
              </a:rPr>
              <a:t>Excited</a:t>
            </a:r>
            <a:r>
              <a:rPr lang="en-GB" sz="1600" dirty="0" smtClean="0">
                <a:solidFill>
                  <a:schemeClr val="accent6">
                    <a:lumMod val="75000"/>
                  </a:schemeClr>
                </a:solidFill>
                <a:latin typeface="+mn-lt"/>
              </a:rPr>
              <a:t> about creating impact</a:t>
            </a:r>
          </a:p>
        </p:txBody>
      </p:sp>
      <p:sp>
        <p:nvSpPr>
          <p:cNvPr id="13" name="Rounded Rectangle 12"/>
          <p:cNvSpPr/>
          <p:nvPr/>
        </p:nvSpPr>
        <p:spPr>
          <a:xfrm>
            <a:off x="0" y="602695"/>
            <a:ext cx="8839200" cy="2826305"/>
          </a:xfrm>
          <a:prstGeom prst="roundRect">
            <a:avLst/>
          </a:prstGeom>
          <a:ln>
            <a:solidFill>
              <a:schemeClr val="bg1">
                <a:lumMod val="75000"/>
              </a:schemeClr>
            </a:solidFill>
          </a:ln>
        </p:spPr>
        <p:txBody>
          <a:bodyPr wrap="square">
            <a:spAutoFit/>
          </a:bodyPr>
          <a:lstStyle/>
          <a:p>
            <a:pPr indent="228600" eaLnBrk="0" hangingPunct="0">
              <a:tabLst>
                <a:tab pos="457200" algn="r"/>
                <a:tab pos="2636838" algn="ctr"/>
                <a:tab pos="5273675" algn="r"/>
              </a:tabLst>
              <a:defRPr/>
            </a:pPr>
            <a:r>
              <a:rPr lang="en-GB" sz="1600" b="1" i="1" dirty="0" smtClean="0">
                <a:solidFill>
                  <a:srgbClr val="1F4E79"/>
                </a:solidFill>
                <a:latin typeface="+mn-lt"/>
              </a:rPr>
              <a:t>Think </a:t>
            </a:r>
          </a:p>
          <a:p>
            <a:pPr marL="285750" lvl="0" indent="228600" eaLnBrk="0" hangingPunct="0">
              <a:buFont typeface="Arial" pitchFamily="34" charset="0"/>
              <a:buChar char="•"/>
              <a:tabLst>
                <a:tab pos="457200" algn="r"/>
                <a:tab pos="2636838" algn="ctr"/>
                <a:tab pos="5273675" algn="r"/>
              </a:tabLst>
              <a:defRPr/>
            </a:pPr>
            <a:r>
              <a:rPr lang="en-GB" sz="1600" dirty="0" smtClean="0">
                <a:solidFill>
                  <a:schemeClr val="accent2">
                    <a:lumMod val="75000"/>
                  </a:schemeClr>
                </a:solidFill>
                <a:latin typeface="+mn-lt"/>
                <a:cs typeface="Arial" pitchFamily="34" charset="0"/>
              </a:rPr>
              <a:t>Being  authentic and true to my own brand’s values is magnetic</a:t>
            </a:r>
            <a:endParaRPr lang="en-US" sz="1600" dirty="0">
              <a:solidFill>
                <a:schemeClr val="accent2">
                  <a:lumMod val="75000"/>
                </a:schemeClr>
              </a:solidFill>
              <a:latin typeface="+mn-lt"/>
              <a:cs typeface="Arial" pitchFamily="34" charset="0"/>
            </a:endParaRPr>
          </a:p>
          <a:p>
            <a:pPr marL="285750" lvl="0" indent="228600" eaLnBrk="0" hangingPunct="0">
              <a:buFont typeface="Arial" pitchFamily="34" charset="0"/>
              <a:buChar char="•"/>
              <a:tabLst>
                <a:tab pos="457200" algn="r"/>
                <a:tab pos="2636838" algn="ctr"/>
                <a:tab pos="5273675" algn="r"/>
              </a:tabLst>
              <a:defRPr/>
            </a:pPr>
            <a:r>
              <a:rPr lang="en-GB" sz="1600" dirty="0" smtClean="0">
                <a:solidFill>
                  <a:schemeClr val="accent2">
                    <a:lumMod val="75000"/>
                  </a:schemeClr>
                </a:solidFill>
                <a:latin typeface="+mn-lt"/>
                <a:cs typeface="Arial" pitchFamily="34" charset="0"/>
              </a:rPr>
              <a:t>By clarifying the </a:t>
            </a:r>
            <a:r>
              <a:rPr lang="en-GB" sz="1600" dirty="0">
                <a:solidFill>
                  <a:schemeClr val="accent2">
                    <a:lumMod val="75000"/>
                  </a:schemeClr>
                </a:solidFill>
                <a:latin typeface="+mn-lt"/>
                <a:cs typeface="Arial" pitchFamily="34" charset="0"/>
              </a:rPr>
              <a:t>impact I</a:t>
            </a:r>
            <a:r>
              <a:rPr lang="en-GB" sz="1600" dirty="0" smtClean="0">
                <a:solidFill>
                  <a:schemeClr val="accent2">
                    <a:lumMod val="75000"/>
                  </a:schemeClr>
                </a:solidFill>
                <a:latin typeface="+mn-lt"/>
                <a:cs typeface="Arial" pitchFamily="34" charset="0"/>
              </a:rPr>
              <a:t> </a:t>
            </a:r>
            <a:r>
              <a:rPr lang="en-GB" sz="1600" dirty="0">
                <a:solidFill>
                  <a:schemeClr val="accent2">
                    <a:lumMod val="75000"/>
                  </a:schemeClr>
                </a:solidFill>
                <a:latin typeface="+mn-lt"/>
                <a:cs typeface="Arial" pitchFamily="34" charset="0"/>
              </a:rPr>
              <a:t>want to </a:t>
            </a:r>
            <a:r>
              <a:rPr lang="en-GB" sz="1600" dirty="0" smtClean="0">
                <a:solidFill>
                  <a:schemeClr val="accent2">
                    <a:lumMod val="75000"/>
                  </a:schemeClr>
                </a:solidFill>
                <a:latin typeface="+mn-lt"/>
                <a:cs typeface="Arial" pitchFamily="34" charset="0"/>
              </a:rPr>
              <a:t>have, I have more chance of meeting it</a:t>
            </a:r>
          </a:p>
          <a:p>
            <a:pPr marL="285750" lvl="0" indent="228600" eaLnBrk="0" hangingPunct="0">
              <a:buFont typeface="Arial" pitchFamily="34" charset="0"/>
              <a:buChar char="•"/>
              <a:tabLst>
                <a:tab pos="457200" algn="r"/>
                <a:tab pos="2636838" algn="ctr"/>
                <a:tab pos="5273675" algn="r"/>
              </a:tabLst>
              <a:defRPr/>
            </a:pPr>
            <a:r>
              <a:rPr lang="en-GB" sz="1600" dirty="0" smtClean="0">
                <a:solidFill>
                  <a:schemeClr val="accent2">
                    <a:lumMod val="75000"/>
                  </a:schemeClr>
                </a:solidFill>
                <a:latin typeface="+mn-lt"/>
                <a:cs typeface="Arial" pitchFamily="34" charset="0"/>
              </a:rPr>
              <a:t>I am making an impact at every moment- consciously and unconsciously</a:t>
            </a:r>
          </a:p>
          <a:p>
            <a:pPr marL="285750" lvl="0" indent="228600" eaLnBrk="0" hangingPunct="0">
              <a:buFont typeface="Arial" pitchFamily="34" charset="0"/>
              <a:buChar char="•"/>
              <a:tabLst>
                <a:tab pos="457200" algn="r"/>
                <a:tab pos="2636838" algn="ctr"/>
                <a:tab pos="5273675" algn="r"/>
              </a:tabLst>
              <a:defRPr/>
            </a:pPr>
            <a:r>
              <a:rPr lang="en-GB" sz="1600" dirty="0" smtClean="0">
                <a:solidFill>
                  <a:schemeClr val="accent2">
                    <a:lumMod val="75000"/>
                  </a:schemeClr>
                </a:solidFill>
                <a:latin typeface="+mn-lt"/>
                <a:cs typeface="Arial" pitchFamily="34" charset="0"/>
              </a:rPr>
              <a:t>Everything makes an impact- entrance, body language, voice </a:t>
            </a:r>
          </a:p>
          <a:p>
            <a:pPr marL="285750" lvl="0" indent="228600" eaLnBrk="0" hangingPunct="0">
              <a:buFont typeface="Arial" pitchFamily="34" charset="0"/>
              <a:buChar char="•"/>
              <a:tabLst>
                <a:tab pos="457200" algn="r"/>
                <a:tab pos="2636838" algn="ctr"/>
                <a:tab pos="5273675" algn="r"/>
              </a:tabLst>
              <a:defRPr/>
            </a:pPr>
            <a:r>
              <a:rPr lang="en-GB" sz="1600" dirty="0" smtClean="0">
                <a:solidFill>
                  <a:schemeClr val="accent2">
                    <a:lumMod val="75000"/>
                  </a:schemeClr>
                </a:solidFill>
                <a:latin typeface="+mn-lt"/>
                <a:cs typeface="Arial" pitchFamily="34" charset="0"/>
              </a:rPr>
              <a:t>I have the tools to impress and establish credibility/ authority</a:t>
            </a:r>
          </a:p>
          <a:p>
            <a:pPr marL="285750" lvl="0" indent="228600" eaLnBrk="0" hangingPunct="0">
              <a:buFont typeface="Arial" pitchFamily="34" charset="0"/>
              <a:buChar char="•"/>
              <a:tabLst>
                <a:tab pos="457200" algn="r"/>
                <a:tab pos="2636838" algn="ctr"/>
                <a:tab pos="5273675" algn="r"/>
              </a:tabLst>
              <a:defRPr/>
            </a:pPr>
            <a:r>
              <a:rPr lang="en-GB" sz="1600" dirty="0" smtClean="0">
                <a:solidFill>
                  <a:schemeClr val="accent2">
                    <a:lumMod val="75000"/>
                  </a:schemeClr>
                </a:solidFill>
                <a:latin typeface="+mn-lt"/>
                <a:cs typeface="Arial" pitchFamily="34" charset="0"/>
              </a:rPr>
              <a:t>Every interaction, presentation is a moment of impact, I will make each count</a:t>
            </a:r>
          </a:p>
          <a:p>
            <a:pPr marL="285750" lvl="0" indent="228600" eaLnBrk="0" hangingPunct="0">
              <a:buFont typeface="Arial" pitchFamily="34" charset="0"/>
              <a:buChar char="•"/>
              <a:tabLst>
                <a:tab pos="457200" algn="r"/>
                <a:tab pos="2636838" algn="ctr"/>
                <a:tab pos="5273675" algn="r"/>
              </a:tabLst>
              <a:defRPr/>
            </a:pPr>
            <a:r>
              <a:rPr lang="en-GB" sz="1600" dirty="0" smtClean="0">
                <a:solidFill>
                  <a:schemeClr val="accent2">
                    <a:lumMod val="75000"/>
                  </a:schemeClr>
                </a:solidFill>
                <a:latin typeface="+mn-lt"/>
                <a:cs typeface="Arial" pitchFamily="34" charset="0"/>
              </a:rPr>
              <a:t>I will give my audience my complete attention and be present to them by being my 	authentic self</a:t>
            </a:r>
          </a:p>
          <a:p>
            <a:pPr marL="285750" lvl="0" indent="228600" eaLnBrk="0" hangingPunct="0">
              <a:buFont typeface="Arial" pitchFamily="34" charset="0"/>
              <a:buChar char="•"/>
              <a:tabLst>
                <a:tab pos="457200" algn="r"/>
                <a:tab pos="2636838" algn="ctr"/>
                <a:tab pos="5273675" algn="r"/>
              </a:tabLst>
              <a:defRPr/>
            </a:pPr>
            <a:r>
              <a:rPr lang="en-GB" sz="1600" dirty="0" smtClean="0">
                <a:solidFill>
                  <a:schemeClr val="accent2">
                    <a:lumMod val="75000"/>
                  </a:schemeClr>
                </a:solidFill>
                <a:latin typeface="+mn-lt"/>
                <a:cs typeface="Arial" pitchFamily="34" charset="0"/>
              </a:rPr>
              <a:t>Being in rapport is a two-way street and important to team productivity </a:t>
            </a:r>
          </a:p>
        </p:txBody>
      </p:sp>
      <p:sp>
        <p:nvSpPr>
          <p:cNvPr id="17" name="Rectangle 4"/>
          <p:cNvSpPr>
            <a:spLocks noChangeArrowheads="1"/>
          </p:cNvSpPr>
          <p:nvPr/>
        </p:nvSpPr>
        <p:spPr bwMode="auto">
          <a:xfrm>
            <a:off x="0" y="0"/>
            <a:ext cx="8153400" cy="523220"/>
          </a:xfrm>
          <a:prstGeom prst="rect">
            <a:avLst/>
          </a:prstGeom>
          <a:noFill/>
          <a:ln w="9525">
            <a:noFill/>
            <a:miter lim="800000"/>
            <a:headEnd/>
            <a:tailEnd/>
          </a:ln>
        </p:spPr>
        <p:txBody>
          <a:bodyPr wrap="square">
            <a:spAutoFit/>
          </a:bodyPr>
          <a:lstStyle/>
          <a:p>
            <a:r>
              <a:rPr lang="en-US" sz="2800" b="1" dirty="0" smtClean="0">
                <a:solidFill>
                  <a:srgbClr val="FFFF00"/>
                </a:solidFill>
                <a:latin typeface="Calibri" pitchFamily="34" charset="0"/>
              </a:rPr>
              <a:t>Design – Personal Impact Workshop Objectives  </a:t>
            </a:r>
            <a:endParaRPr lang="en-US" sz="2800" dirty="0">
              <a:solidFill>
                <a:srgbClr val="FFFF00"/>
              </a:solidFill>
              <a:latin typeface="Calibri" pitchFamily="34" charset="0"/>
            </a:endParaRPr>
          </a:p>
        </p:txBody>
      </p:sp>
      <p:sp>
        <p:nvSpPr>
          <p:cNvPr id="8" name="Oval 7"/>
          <p:cNvSpPr/>
          <p:nvPr/>
        </p:nvSpPr>
        <p:spPr>
          <a:xfrm>
            <a:off x="8001000" y="0"/>
            <a:ext cx="533400" cy="533400"/>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4</a:t>
            </a:r>
          </a:p>
        </p:txBody>
      </p:sp>
    </p:spTree>
    <p:extLst>
      <p:ext uri="{BB962C8B-B14F-4D97-AF65-F5344CB8AC3E}">
        <p14:creationId xmlns:p14="http://schemas.microsoft.com/office/powerpoint/2010/main" val="380686729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p:cNvGraphicFramePr>
          <p:nvPr>
            <p:extLst>
              <p:ext uri="{D42A27DB-BD31-4B8C-83A1-F6EECF244321}">
                <p14:modId xmlns:p14="http://schemas.microsoft.com/office/powerpoint/2010/main" val="582929516"/>
              </p:ext>
            </p:extLst>
          </p:nvPr>
        </p:nvGraphicFramePr>
        <p:xfrm>
          <a:off x="76200" y="914400"/>
          <a:ext cx="8991600" cy="5257800"/>
        </p:xfrm>
        <a:graphic>
          <a:graphicData uri="http://schemas.openxmlformats.org/drawingml/2006/table">
            <a:tbl>
              <a:tblPr firstRow="1" bandRow="1">
                <a:tableStyleId>{00A15C55-8517-42AA-B614-E9B94910E393}</a:tableStyleId>
              </a:tblPr>
              <a:tblGrid>
                <a:gridCol w="1066800"/>
                <a:gridCol w="2771085"/>
                <a:gridCol w="1540725"/>
                <a:gridCol w="1896411"/>
                <a:gridCol w="1716579"/>
              </a:tblGrid>
              <a:tr h="467525">
                <a:tc>
                  <a:txBody>
                    <a:bodyPr/>
                    <a:lstStyle/>
                    <a:p>
                      <a:r>
                        <a:rPr lang="en-US" sz="1400" dirty="0" smtClean="0"/>
                        <a:t>Session</a:t>
                      </a:r>
                      <a:endParaRPr lang="en-US" sz="1400" dirty="0">
                        <a:latin typeface="+mj-lt"/>
                      </a:endParaRPr>
                    </a:p>
                  </a:txBody>
                  <a:tcPr/>
                </a:tc>
                <a:tc>
                  <a:txBody>
                    <a:bodyPr/>
                    <a:lstStyle/>
                    <a:p>
                      <a:r>
                        <a:rPr lang="en-US" sz="1400" dirty="0" smtClean="0"/>
                        <a:t>Session details</a:t>
                      </a:r>
                      <a:endParaRPr lang="en-US" sz="1400" dirty="0">
                        <a:latin typeface="+mj-lt"/>
                      </a:endParaRPr>
                    </a:p>
                  </a:txBody>
                  <a:tcPr/>
                </a:tc>
                <a:tc>
                  <a:txBody>
                    <a:bodyPr/>
                    <a:lstStyle/>
                    <a:p>
                      <a:r>
                        <a:rPr lang="en-US" sz="1400" dirty="0" smtClean="0"/>
                        <a:t>Methodology</a:t>
                      </a:r>
                      <a:r>
                        <a:rPr lang="en-US" sz="1400" baseline="0" dirty="0" smtClean="0"/>
                        <a:t> </a:t>
                      </a:r>
                      <a:endParaRPr lang="en-US" sz="1400" dirty="0">
                        <a:latin typeface="+mj-lt"/>
                      </a:endParaRPr>
                    </a:p>
                  </a:txBody>
                  <a:tcPr/>
                </a:tc>
                <a:tc>
                  <a:txBody>
                    <a:bodyPr/>
                    <a:lstStyle/>
                    <a:p>
                      <a:r>
                        <a:rPr lang="en-US" sz="1400" dirty="0" smtClean="0"/>
                        <a:t>Objective targeted in this session</a:t>
                      </a:r>
                      <a:endParaRPr lang="en-US" sz="1400" dirty="0">
                        <a:latin typeface="+mj-lt"/>
                      </a:endParaRPr>
                    </a:p>
                  </a:txBody>
                  <a:tcPr/>
                </a:tc>
                <a:tc>
                  <a:txBody>
                    <a:bodyPr/>
                    <a:lstStyle/>
                    <a:p>
                      <a:r>
                        <a:rPr lang="en-US" sz="1400" dirty="0" smtClean="0"/>
                        <a:t>Relevant</a:t>
                      </a:r>
                      <a:r>
                        <a:rPr lang="en-US" sz="1400" baseline="0" dirty="0" smtClean="0"/>
                        <a:t> Examples</a:t>
                      </a:r>
                      <a:endParaRPr lang="en-US" sz="1400" dirty="0">
                        <a:latin typeface="+mj-lt"/>
                      </a:endParaRPr>
                    </a:p>
                  </a:txBody>
                  <a:tcPr/>
                </a:tc>
              </a:tr>
              <a:tr h="1237567">
                <a:tc>
                  <a:txBody>
                    <a:bodyPr/>
                    <a:lstStyle/>
                    <a:p>
                      <a:r>
                        <a:rPr lang="en-US" sz="1400" dirty="0" smtClean="0"/>
                        <a:t>Introduction</a:t>
                      </a:r>
                    </a:p>
                    <a:p>
                      <a:endParaRPr lang="en-US" sz="1400" dirty="0" smtClean="0">
                        <a:solidFill>
                          <a:schemeClr val="tx1"/>
                        </a:solidFill>
                        <a:latin typeface="+mn-lt"/>
                      </a:endParaRPr>
                    </a:p>
                    <a:p>
                      <a:r>
                        <a:rPr lang="en-US" sz="1400" dirty="0" smtClean="0">
                          <a:solidFill>
                            <a:schemeClr val="tx1"/>
                          </a:solidFill>
                          <a:latin typeface="+mn-lt"/>
                        </a:rPr>
                        <a:t>9 </a:t>
                      </a:r>
                      <a:r>
                        <a:rPr lang="mr-IN" sz="1400" dirty="0" smtClean="0">
                          <a:solidFill>
                            <a:schemeClr val="tx1"/>
                          </a:solidFill>
                          <a:latin typeface="+mn-lt"/>
                        </a:rPr>
                        <a:t>–</a:t>
                      </a:r>
                      <a:r>
                        <a:rPr lang="en-US" sz="1400" dirty="0" smtClean="0">
                          <a:solidFill>
                            <a:schemeClr val="tx1"/>
                          </a:solidFill>
                          <a:latin typeface="+mn-lt"/>
                        </a:rPr>
                        <a:t> 9.30am</a:t>
                      </a:r>
                      <a:endParaRPr lang="en-US" sz="1400" dirty="0">
                        <a:solidFill>
                          <a:schemeClr val="tx1"/>
                        </a:solidFill>
                        <a:latin typeface="+mn-lt"/>
                      </a:endParaRPr>
                    </a:p>
                  </a:txBody>
                  <a:tcPr/>
                </a:tc>
                <a:tc>
                  <a:txBody>
                    <a:bodyPr/>
                    <a:lstStyle/>
                    <a:p>
                      <a:pPr marL="88900" marR="0" lvl="0" indent="-88900" algn="l" defTabSz="914400" rtl="0" eaLnBrk="1" fontAlgn="base" latinLnBrk="0" hangingPunct="1">
                        <a:lnSpc>
                          <a:spcPct val="100000"/>
                        </a:lnSpc>
                        <a:spcBef>
                          <a:spcPct val="0"/>
                        </a:spcBef>
                        <a:spcAft>
                          <a:spcPct val="0"/>
                        </a:spcAft>
                        <a:buClrTx/>
                        <a:buSzTx/>
                        <a:buFont typeface="Arial" pitchFamily="34" charset="0"/>
                        <a:buChar char="•"/>
                        <a:tabLst/>
                      </a:pPr>
                      <a:r>
                        <a:rPr kumimoji="0" lang="en-GB" sz="1400" u="none" strike="noStrike" cap="none" normalizeH="0" baseline="0" dirty="0" smtClean="0">
                          <a:ln>
                            <a:noFill/>
                          </a:ln>
                          <a:effectLst/>
                        </a:rPr>
                        <a:t>Welcome and context setting</a:t>
                      </a:r>
                      <a:endParaRPr kumimoji="0" lang="en-US" sz="1400" u="none" strike="noStrike" cap="none" normalizeH="0" baseline="0" dirty="0" smtClean="0">
                        <a:ln>
                          <a:noFill/>
                        </a:ln>
                        <a:effectLst/>
                      </a:endParaRPr>
                    </a:p>
                    <a:p>
                      <a:pPr marL="88900" marR="0" lvl="0" indent="-88900" algn="l" defTabSz="914400" rtl="0" eaLnBrk="1" fontAlgn="base" latinLnBrk="0" hangingPunct="1">
                        <a:lnSpc>
                          <a:spcPct val="100000"/>
                        </a:lnSpc>
                        <a:spcBef>
                          <a:spcPct val="0"/>
                        </a:spcBef>
                        <a:spcAft>
                          <a:spcPct val="0"/>
                        </a:spcAft>
                        <a:buClrTx/>
                        <a:buSzTx/>
                        <a:buFont typeface="Arial" pitchFamily="34" charset="0"/>
                        <a:buChar char="•"/>
                        <a:tabLst/>
                      </a:pPr>
                      <a:r>
                        <a:rPr kumimoji="0" lang="en-US" sz="1400" u="none" strike="noStrike" cap="none" normalizeH="0" baseline="0" dirty="0" smtClean="0">
                          <a:ln>
                            <a:noFill/>
                          </a:ln>
                          <a:effectLst/>
                        </a:rPr>
                        <a:t>MLA introduction &amp; party mingling</a:t>
                      </a:r>
                    </a:p>
                    <a:p>
                      <a:pPr marL="88900" marR="0" lvl="0" indent="-88900" algn="l" defTabSz="914400" rtl="0" eaLnBrk="1" fontAlgn="base" latinLnBrk="0" hangingPunct="1">
                        <a:lnSpc>
                          <a:spcPct val="100000"/>
                        </a:lnSpc>
                        <a:spcBef>
                          <a:spcPct val="0"/>
                        </a:spcBef>
                        <a:spcAft>
                          <a:spcPct val="0"/>
                        </a:spcAft>
                        <a:buClrTx/>
                        <a:buSzTx/>
                        <a:buFont typeface="Arial" pitchFamily="34" charset="0"/>
                        <a:buChar char="•"/>
                        <a:tabLst/>
                      </a:pPr>
                      <a:r>
                        <a:rPr kumimoji="0" lang="en-US" sz="1400" u="none" strike="noStrike" cap="none" normalizeH="0" baseline="0" dirty="0" smtClean="0">
                          <a:ln>
                            <a:noFill/>
                          </a:ln>
                          <a:effectLst/>
                        </a:rPr>
                        <a:t>Permissive Encouragement – Play &amp; Express yourself </a:t>
                      </a:r>
                      <a:endParaRPr lang="en-US" sz="1400" dirty="0">
                        <a:solidFill>
                          <a:schemeClr val="tx1"/>
                        </a:solidFill>
                        <a:latin typeface="+mn-lt"/>
                      </a:endParaRPr>
                    </a:p>
                  </a:txBody>
                  <a:tcPr/>
                </a:tc>
                <a:tc>
                  <a:txBody>
                    <a:bodyPr/>
                    <a:lstStyle/>
                    <a:p>
                      <a:r>
                        <a:rPr lang="en-US" sz="1400" dirty="0" smtClean="0"/>
                        <a:t>Theatrical warm ups</a:t>
                      </a:r>
                    </a:p>
                    <a:p>
                      <a:r>
                        <a:rPr lang="en-US" sz="1400" dirty="0" smtClean="0"/>
                        <a:t>Experiential Context</a:t>
                      </a:r>
                      <a:r>
                        <a:rPr lang="en-US" sz="1400" baseline="0" dirty="0" smtClean="0"/>
                        <a:t> setting</a:t>
                      </a:r>
                      <a:endParaRPr lang="en-US" sz="1400" dirty="0">
                        <a:solidFill>
                          <a:schemeClr val="tx1"/>
                        </a:solidFill>
                        <a:latin typeface="+mn-lt"/>
                      </a:endParaRPr>
                    </a:p>
                  </a:txBody>
                  <a:tcPr/>
                </a:tc>
                <a:tc>
                  <a:txBody>
                    <a:bodyPr/>
                    <a:lstStyle/>
                    <a:p>
                      <a:r>
                        <a:rPr lang="en-IN" sz="1400" dirty="0" smtClean="0">
                          <a:solidFill>
                            <a:schemeClr val="tx1"/>
                          </a:solidFill>
                          <a:latin typeface="+mn-lt"/>
                        </a:rPr>
                        <a:t>Get</a:t>
                      </a:r>
                      <a:r>
                        <a:rPr lang="en-IN" sz="1400" baseline="0" dirty="0" smtClean="0">
                          <a:solidFill>
                            <a:schemeClr val="tx1"/>
                          </a:solidFill>
                          <a:latin typeface="+mn-lt"/>
                        </a:rPr>
                        <a:t> in touch with one’s ability to be authentic and expressive </a:t>
                      </a:r>
                      <a:endParaRPr lang="en-IN" sz="1400" dirty="0">
                        <a:solidFill>
                          <a:schemeClr val="tx1"/>
                        </a:solidFill>
                        <a:latin typeface="+mn-lt"/>
                      </a:endParaRPr>
                    </a:p>
                  </a:txBody>
                  <a:tcPr/>
                </a:tc>
                <a:tc>
                  <a:txBody>
                    <a:bodyPr/>
                    <a:lstStyle/>
                    <a:p>
                      <a:r>
                        <a:rPr lang="en-IN" sz="1400" dirty="0" smtClean="0">
                          <a:solidFill>
                            <a:schemeClr val="tx1"/>
                          </a:solidFill>
                          <a:latin typeface="+mn-lt"/>
                        </a:rPr>
                        <a:t>“It shouldn’t be a boring classroom session.”</a:t>
                      </a:r>
                    </a:p>
                    <a:p>
                      <a:r>
                        <a:rPr lang="en-IN" sz="1400" dirty="0" smtClean="0">
                          <a:solidFill>
                            <a:schemeClr val="tx1"/>
                          </a:solidFill>
                          <a:latin typeface="+mn-lt"/>
                        </a:rPr>
                        <a:t>“I really want to get to know my fellow</a:t>
                      </a:r>
                      <a:r>
                        <a:rPr lang="en-IN" sz="1400" baseline="0" dirty="0" smtClean="0">
                          <a:solidFill>
                            <a:schemeClr val="tx1"/>
                          </a:solidFill>
                          <a:latin typeface="+mn-lt"/>
                        </a:rPr>
                        <a:t> participants!” </a:t>
                      </a:r>
                      <a:endParaRPr lang="en-IN" sz="1400" dirty="0">
                        <a:solidFill>
                          <a:schemeClr val="tx1"/>
                        </a:solidFill>
                        <a:latin typeface="+mn-lt"/>
                      </a:endParaRPr>
                    </a:p>
                  </a:txBody>
                  <a:tcPr/>
                </a:tc>
              </a:tr>
              <a:tr h="1815098">
                <a:tc>
                  <a:txBody>
                    <a:bodyPr/>
                    <a:lstStyle/>
                    <a:p>
                      <a:pPr marL="0" marR="0" lvl="0" indent="0" algn="l" defTabSz="914400" rtl="0" eaLnBrk="1" fontAlgn="base" latinLnBrk="0" hangingPunct="1">
                        <a:lnSpc>
                          <a:spcPct val="90000"/>
                        </a:lnSpc>
                        <a:spcBef>
                          <a:spcPct val="0"/>
                        </a:spcBef>
                        <a:spcAft>
                          <a:spcPct val="0"/>
                        </a:spcAft>
                        <a:buClrTx/>
                        <a:buSzTx/>
                        <a:buFontTx/>
                        <a:buNone/>
                        <a:tabLst/>
                      </a:pPr>
                      <a:r>
                        <a:rPr kumimoji="0" lang="en-US" sz="1400" u="none" strike="noStrike" cap="none" normalizeH="0" baseline="0" dirty="0" smtClean="0">
                          <a:ln>
                            <a:noFill/>
                          </a:ln>
                          <a:effectLst/>
                        </a:rPr>
                        <a:t>The first impression</a:t>
                      </a:r>
                    </a:p>
                    <a:p>
                      <a:pPr marL="0" marR="0" lvl="0" indent="0" algn="l" defTabSz="914400" rtl="0" eaLnBrk="1" fontAlgn="base" latinLnBrk="0" hangingPunct="1">
                        <a:lnSpc>
                          <a:spcPct val="90000"/>
                        </a:lnSpc>
                        <a:spcBef>
                          <a:spcPct val="0"/>
                        </a:spcBef>
                        <a:spcAft>
                          <a:spcPct val="0"/>
                        </a:spcAft>
                        <a:buClrTx/>
                        <a:buSzTx/>
                        <a:buFontTx/>
                        <a:buNone/>
                        <a:tabLst/>
                      </a:pPr>
                      <a:endParaRPr kumimoji="0" lang="en-US" sz="1400" b="0" i="0" u="none" strike="noStrike" cap="none" normalizeH="0" baseline="0" dirty="0" smtClean="0">
                        <a:ln>
                          <a:noFill/>
                        </a:ln>
                        <a:solidFill>
                          <a:schemeClr val="tx1"/>
                        </a:solidFill>
                        <a:effectLst/>
                        <a:latin typeface="+mn-lt"/>
                        <a:ea typeface="ＭＳ Ｐゴシック" pitchFamily="34" charset="-128"/>
                      </a:endParaRPr>
                    </a:p>
                    <a:p>
                      <a:pPr marL="0" marR="0" lvl="0" indent="0" algn="l" defTabSz="914400" rtl="0" eaLnBrk="1" fontAlgn="base" latinLnBrk="0" hangingPunct="1">
                        <a:lnSpc>
                          <a:spcPct val="90000"/>
                        </a:lnSpc>
                        <a:spcBef>
                          <a:spcPct val="0"/>
                        </a:spcBef>
                        <a:spcAft>
                          <a:spcPct val="0"/>
                        </a:spcAft>
                        <a:buClrTx/>
                        <a:buSzTx/>
                        <a:buFontTx/>
                        <a:buNone/>
                        <a:tabLst/>
                      </a:pPr>
                      <a:r>
                        <a:rPr kumimoji="0" lang="en-US" sz="1400" b="0" i="0" u="none" strike="noStrike" cap="none" normalizeH="0" baseline="0" dirty="0" smtClean="0">
                          <a:ln>
                            <a:noFill/>
                          </a:ln>
                          <a:solidFill>
                            <a:schemeClr val="tx1"/>
                          </a:solidFill>
                          <a:effectLst/>
                          <a:latin typeface="+mn-lt"/>
                          <a:ea typeface="ＭＳ Ｐゴシック" pitchFamily="34" charset="-128"/>
                        </a:rPr>
                        <a:t>9.30 </a:t>
                      </a:r>
                      <a:r>
                        <a:rPr kumimoji="0" lang="mr-IN" sz="1400" b="0" i="0" u="none" strike="noStrike" cap="none" normalizeH="0" baseline="0" dirty="0" smtClean="0">
                          <a:ln>
                            <a:noFill/>
                          </a:ln>
                          <a:solidFill>
                            <a:schemeClr val="tx1"/>
                          </a:solidFill>
                          <a:effectLst/>
                          <a:latin typeface="+mn-lt"/>
                          <a:ea typeface="ＭＳ Ｐゴシック" pitchFamily="34" charset="-128"/>
                        </a:rPr>
                        <a:t>–</a:t>
                      </a:r>
                      <a:r>
                        <a:rPr kumimoji="0" lang="en-US" sz="1400" b="0" i="0" u="none" strike="noStrike" cap="none" normalizeH="0" baseline="0" dirty="0" smtClean="0">
                          <a:ln>
                            <a:noFill/>
                          </a:ln>
                          <a:solidFill>
                            <a:schemeClr val="tx1"/>
                          </a:solidFill>
                          <a:effectLst/>
                          <a:latin typeface="+mn-lt"/>
                          <a:ea typeface="ＭＳ Ｐゴシック" pitchFamily="34" charset="-128"/>
                        </a:rPr>
                        <a:t> 10am</a:t>
                      </a:r>
                    </a:p>
                  </a:txBody>
                  <a:tcPr/>
                </a:tc>
                <a:tc>
                  <a:txBody>
                    <a:bodyPr/>
                    <a:lstStyle/>
                    <a:p>
                      <a:pPr marL="88900" marR="0" lvl="0" indent="-88900" algn="l" defTabSz="914400" rtl="0" eaLnBrk="1" fontAlgn="base" latinLnBrk="0" hangingPunct="1">
                        <a:lnSpc>
                          <a:spcPct val="90000"/>
                        </a:lnSpc>
                        <a:spcBef>
                          <a:spcPct val="0"/>
                        </a:spcBef>
                        <a:spcAft>
                          <a:spcPct val="0"/>
                        </a:spcAft>
                        <a:buClrTx/>
                        <a:buSzTx/>
                        <a:buFont typeface="Arial" pitchFamily="34" charset="0"/>
                        <a:buChar char="•"/>
                        <a:tabLst/>
                      </a:pPr>
                      <a:r>
                        <a:rPr kumimoji="0" lang="en-US" sz="1400" u="none" strike="noStrike" kern="1200" cap="none" normalizeH="0" baseline="0" dirty="0" smtClean="0">
                          <a:ln>
                            <a:noFill/>
                          </a:ln>
                          <a:effectLst/>
                        </a:rPr>
                        <a:t> What creates the first impression</a:t>
                      </a:r>
                    </a:p>
                    <a:p>
                      <a:pPr marL="88900" marR="0" lvl="0" indent="-88900" algn="l" defTabSz="914400" rtl="0" eaLnBrk="1" fontAlgn="base" latinLnBrk="0" hangingPunct="1">
                        <a:lnSpc>
                          <a:spcPct val="90000"/>
                        </a:lnSpc>
                        <a:spcBef>
                          <a:spcPct val="0"/>
                        </a:spcBef>
                        <a:spcAft>
                          <a:spcPct val="0"/>
                        </a:spcAft>
                        <a:buClrTx/>
                        <a:buSzTx/>
                        <a:buFont typeface="Arial" pitchFamily="34" charset="0"/>
                        <a:buChar char="•"/>
                        <a:tabLst/>
                      </a:pPr>
                      <a:r>
                        <a:rPr kumimoji="0" lang="en-US" sz="1400" u="none" strike="noStrike" kern="1200" cap="none" normalizeH="0" baseline="0" dirty="0" smtClean="0">
                          <a:ln>
                            <a:noFill/>
                          </a:ln>
                          <a:effectLst/>
                        </a:rPr>
                        <a:t> Receiving feedback on my impact</a:t>
                      </a:r>
                    </a:p>
                    <a:p>
                      <a:pPr marL="88900" marR="0" lvl="0" indent="-88900" algn="l" defTabSz="914400" rtl="0" eaLnBrk="1" fontAlgn="base" latinLnBrk="0" hangingPunct="1">
                        <a:lnSpc>
                          <a:spcPct val="90000"/>
                        </a:lnSpc>
                        <a:spcBef>
                          <a:spcPct val="0"/>
                        </a:spcBef>
                        <a:spcAft>
                          <a:spcPct val="0"/>
                        </a:spcAft>
                        <a:buClrTx/>
                        <a:buSzTx/>
                        <a:buFont typeface="Arial" pitchFamily="34" charset="0"/>
                        <a:buChar char="•"/>
                        <a:tabLst/>
                      </a:pPr>
                      <a:r>
                        <a:rPr kumimoji="0" lang="en-US" sz="1400" u="none" strike="noStrike" kern="1200" cap="none" normalizeH="0" baseline="0" dirty="0" smtClean="0">
                          <a:ln>
                            <a:noFill/>
                          </a:ln>
                          <a:effectLst/>
                        </a:rPr>
                        <a:t> Understanding the nature of impact</a:t>
                      </a:r>
                      <a:endParaRPr kumimoji="0" lang="en-US" sz="1400" b="0" i="0" u="none" strike="noStrike" kern="1200" cap="none" normalizeH="0" baseline="0" dirty="0" smtClean="0">
                        <a:ln>
                          <a:noFill/>
                        </a:ln>
                        <a:solidFill>
                          <a:schemeClr val="tx1"/>
                        </a:solidFill>
                        <a:effectLst/>
                        <a:latin typeface="+mn-lt"/>
                        <a:ea typeface="ＭＳ Ｐゴシック" pitchFamily="-32" charset="-128"/>
                        <a:cs typeface="+mn-cs"/>
                      </a:endParaRPr>
                    </a:p>
                  </a:txBody>
                  <a:tcPr/>
                </a:tc>
                <a:tc>
                  <a:txBody>
                    <a:bodyPr/>
                    <a:lstStyle/>
                    <a:p>
                      <a:r>
                        <a:rPr kumimoji="0" lang="en-US" sz="1400" u="none" strike="noStrike" kern="1200" cap="none" normalizeH="0" baseline="0" dirty="0" smtClean="0">
                          <a:ln>
                            <a:noFill/>
                          </a:ln>
                          <a:effectLst/>
                        </a:rPr>
                        <a:t>Participant led mutual feedback exercise. Facilitator led impact exercises.</a:t>
                      </a:r>
                      <a:endParaRPr kumimoji="0" lang="en-US" sz="1400" b="0" i="0" u="none" strike="noStrike" kern="1200" cap="none" normalizeH="0" baseline="0" dirty="0" smtClean="0">
                        <a:ln>
                          <a:noFill/>
                        </a:ln>
                        <a:solidFill>
                          <a:schemeClr val="tx1"/>
                        </a:solidFill>
                        <a:effectLst/>
                        <a:latin typeface="+mn-lt"/>
                        <a:ea typeface="ＭＳ Ｐゴシック" pitchFamily="-32" charset="-128"/>
                        <a:cs typeface="+mn-cs"/>
                      </a:endParaRPr>
                    </a:p>
                  </a:txBody>
                  <a:tcPr/>
                </a:tc>
                <a:tc>
                  <a:txBody>
                    <a:bodyPr/>
                    <a:lstStyle/>
                    <a:p>
                      <a:pPr>
                        <a:buFont typeface="Arial" pitchFamily="34" charset="0"/>
                        <a:buNone/>
                      </a:pPr>
                      <a:r>
                        <a:rPr lang="en-US" sz="1400" dirty="0" smtClean="0"/>
                        <a:t>Make a good first impression</a:t>
                      </a:r>
                      <a:endParaRPr lang="en-IN" sz="1400" dirty="0" smtClean="0"/>
                    </a:p>
                    <a:p>
                      <a:pPr>
                        <a:buFont typeface="Arial" pitchFamily="34" charset="0"/>
                        <a:buNone/>
                      </a:pPr>
                      <a:r>
                        <a:rPr lang="en-US" sz="1400" dirty="0" smtClean="0"/>
                        <a:t>Articulate adequately in all channels (virtual and in person)</a:t>
                      </a:r>
                      <a:endParaRPr lang="en-IN" sz="1400" dirty="0">
                        <a:solidFill>
                          <a:schemeClr val="tx1"/>
                        </a:solidFill>
                        <a:latin typeface="+mn-lt"/>
                      </a:endParaRPr>
                    </a:p>
                  </a:txBody>
                  <a:tcPr/>
                </a:tc>
                <a:tc>
                  <a:txBody>
                    <a:bodyPr/>
                    <a:lstStyle/>
                    <a:p>
                      <a:pPr>
                        <a:buFont typeface="Arial" pitchFamily="34" charset="0"/>
                        <a:buNone/>
                      </a:pPr>
                      <a:r>
                        <a:rPr lang="en-IN" sz="1400" dirty="0" smtClean="0">
                          <a:solidFill>
                            <a:schemeClr val="tx1"/>
                          </a:solidFill>
                          <a:latin typeface="+mn-lt"/>
                        </a:rPr>
                        <a:t>“</a:t>
                      </a:r>
                      <a:r>
                        <a:rPr lang="en-IN" sz="1400" baseline="0" dirty="0" smtClean="0">
                          <a:solidFill>
                            <a:schemeClr val="tx1"/>
                          </a:solidFill>
                          <a:latin typeface="+mn-lt"/>
                        </a:rPr>
                        <a:t>It’s difficult for me to open conversations with clients, the first impression is the hardest part. Want to be able to strike better first conversations.” </a:t>
                      </a:r>
                      <a:endParaRPr lang="en-IN" sz="1400" dirty="0">
                        <a:solidFill>
                          <a:schemeClr val="tx1"/>
                        </a:solidFill>
                        <a:latin typeface="+mn-lt"/>
                      </a:endParaRPr>
                    </a:p>
                  </a:txBody>
                  <a:tcPr/>
                </a:tc>
              </a:tr>
              <a:tr h="948801">
                <a:tc>
                  <a:txBody>
                    <a:bodyPr/>
                    <a:lstStyle/>
                    <a:p>
                      <a:pPr marL="0" marR="0" lvl="0" indent="0" algn="l" defTabSz="914400" rtl="0" eaLnBrk="1" fontAlgn="base" latinLnBrk="0" hangingPunct="1">
                        <a:lnSpc>
                          <a:spcPct val="90000"/>
                        </a:lnSpc>
                        <a:spcBef>
                          <a:spcPct val="0"/>
                        </a:spcBef>
                        <a:spcAft>
                          <a:spcPct val="0"/>
                        </a:spcAft>
                        <a:buClrTx/>
                        <a:buSzTx/>
                        <a:buFontTx/>
                        <a:buNone/>
                        <a:tabLst/>
                      </a:pPr>
                      <a:r>
                        <a:rPr kumimoji="0" lang="en-US" sz="1400" u="none" strike="noStrike" cap="none" normalizeH="0" baseline="0" dirty="0" smtClean="0">
                          <a:ln>
                            <a:noFill/>
                          </a:ln>
                          <a:effectLst/>
                        </a:rPr>
                        <a:t>Prepared communication</a:t>
                      </a:r>
                    </a:p>
                    <a:p>
                      <a:pPr marL="0" marR="0" lvl="0" indent="0" algn="l" defTabSz="914400" rtl="0" eaLnBrk="1" fontAlgn="base" latinLnBrk="0" hangingPunct="1">
                        <a:lnSpc>
                          <a:spcPct val="90000"/>
                        </a:lnSpc>
                        <a:spcBef>
                          <a:spcPct val="0"/>
                        </a:spcBef>
                        <a:spcAft>
                          <a:spcPct val="0"/>
                        </a:spcAft>
                        <a:buClrTx/>
                        <a:buSzTx/>
                        <a:buFontTx/>
                        <a:buNone/>
                        <a:tabLst/>
                      </a:pPr>
                      <a:r>
                        <a:rPr kumimoji="0" lang="en-US" sz="1400" b="0" i="0" u="none" strike="noStrike" cap="none" normalizeH="0" baseline="0" dirty="0" smtClean="0">
                          <a:ln>
                            <a:noFill/>
                          </a:ln>
                          <a:solidFill>
                            <a:schemeClr val="tx1"/>
                          </a:solidFill>
                          <a:effectLst/>
                          <a:latin typeface="+mn-lt"/>
                          <a:ea typeface="ＭＳ Ｐゴシック" pitchFamily="34" charset="-128"/>
                        </a:rPr>
                        <a:t>10-10.45am</a:t>
                      </a:r>
                    </a:p>
                  </a:txBody>
                  <a:tcPr/>
                </a:tc>
                <a:tc>
                  <a:txBody>
                    <a:bodyPr/>
                    <a:lstStyle/>
                    <a:p>
                      <a:pPr marL="88900" marR="0" lvl="0" indent="-88900" algn="l" defTabSz="914400" rtl="0" eaLnBrk="1" fontAlgn="base" latinLnBrk="0" hangingPunct="1">
                        <a:lnSpc>
                          <a:spcPct val="90000"/>
                        </a:lnSpc>
                        <a:spcBef>
                          <a:spcPct val="0"/>
                        </a:spcBef>
                        <a:spcAft>
                          <a:spcPct val="0"/>
                        </a:spcAft>
                        <a:buClrTx/>
                        <a:buSzTx/>
                        <a:buFont typeface="Arial" pitchFamily="34" charset="0"/>
                        <a:buChar char="•"/>
                        <a:tabLst/>
                      </a:pPr>
                      <a:r>
                        <a:rPr kumimoji="0" lang="en-US" sz="1400" u="none" strike="noStrike" kern="1200" cap="none" normalizeH="0" baseline="0" dirty="0" smtClean="0">
                          <a:ln>
                            <a:noFill/>
                          </a:ln>
                          <a:effectLst/>
                        </a:rPr>
                        <a:t> Participants present their 1 minute prepared introduction. They will be asked to come prepared with this before the workshop.</a:t>
                      </a:r>
                      <a:endParaRPr kumimoji="0" lang="en-US" sz="1400" b="0" i="0" u="none" strike="noStrike" kern="1200" cap="none" normalizeH="0" baseline="0" dirty="0" smtClean="0">
                        <a:ln>
                          <a:noFill/>
                        </a:ln>
                        <a:solidFill>
                          <a:schemeClr val="tx1"/>
                        </a:solidFill>
                        <a:effectLst/>
                        <a:latin typeface="+mn-lt"/>
                        <a:ea typeface="ＭＳ Ｐゴシック" pitchFamily="-32" charset="-128"/>
                        <a:cs typeface="+mn-cs"/>
                      </a:endParaRPr>
                    </a:p>
                  </a:txBody>
                  <a:tcPr/>
                </a:tc>
                <a:tc>
                  <a:txBody>
                    <a:bodyPr/>
                    <a:lstStyle/>
                    <a:p>
                      <a:r>
                        <a:rPr kumimoji="0" lang="en-US" sz="1400" u="none" strike="noStrike" kern="1200" cap="none" normalizeH="0" baseline="0" dirty="0" smtClean="0">
                          <a:ln>
                            <a:noFill/>
                          </a:ln>
                          <a:effectLst/>
                        </a:rPr>
                        <a:t>Recording Participant presentations</a:t>
                      </a:r>
                      <a:endParaRPr kumimoji="0" lang="en-US" sz="1400" b="0" i="0" u="none" strike="noStrike" kern="1200" cap="none" normalizeH="0" baseline="0" dirty="0" smtClean="0">
                        <a:ln>
                          <a:noFill/>
                        </a:ln>
                        <a:solidFill>
                          <a:schemeClr val="tx1"/>
                        </a:solidFill>
                        <a:effectLst/>
                        <a:latin typeface="+mn-lt"/>
                        <a:ea typeface="ＭＳ Ｐゴシック" pitchFamily="-32" charset="-128"/>
                        <a:cs typeface="+mn-cs"/>
                      </a:endParaRPr>
                    </a:p>
                  </a:txBody>
                  <a:tcPr/>
                </a:tc>
                <a:tc>
                  <a:txBody>
                    <a:bodyPr/>
                    <a:lstStyle/>
                    <a:p>
                      <a:pPr>
                        <a:buFont typeface="Arial" pitchFamily="34" charset="0"/>
                        <a:buNone/>
                      </a:pPr>
                      <a:r>
                        <a:rPr lang="en-IN" sz="1400" dirty="0" smtClean="0">
                          <a:solidFill>
                            <a:schemeClr val="tx1"/>
                          </a:solidFill>
                          <a:latin typeface="+mn-lt"/>
                        </a:rPr>
                        <a:t>To</a:t>
                      </a:r>
                      <a:r>
                        <a:rPr lang="en-IN" sz="1400" baseline="0" dirty="0" smtClean="0">
                          <a:solidFill>
                            <a:schemeClr val="tx1"/>
                          </a:solidFill>
                          <a:latin typeface="+mn-lt"/>
                        </a:rPr>
                        <a:t> be able to identify one’s issues by means of video playback</a:t>
                      </a:r>
                      <a:endParaRPr lang="en-IN" sz="1400" dirty="0">
                        <a:solidFill>
                          <a:schemeClr val="tx1"/>
                        </a:solidFill>
                        <a:latin typeface="+mn-lt"/>
                      </a:endParaRPr>
                    </a:p>
                  </a:txBody>
                  <a:tcPr/>
                </a:tc>
                <a:tc>
                  <a:txBody>
                    <a:bodyPr/>
                    <a:lstStyle/>
                    <a:p>
                      <a:pPr>
                        <a:buFont typeface="Arial" pitchFamily="34" charset="0"/>
                        <a:buNone/>
                      </a:pPr>
                      <a:endParaRPr lang="en-IN" sz="1400" dirty="0">
                        <a:solidFill>
                          <a:schemeClr val="tx1"/>
                        </a:solidFill>
                        <a:latin typeface="+mn-lt"/>
                      </a:endParaRPr>
                    </a:p>
                  </a:txBody>
                  <a:tcPr/>
                </a:tc>
              </a:tr>
              <a:tr h="255408">
                <a:tc>
                  <a:txBody>
                    <a:bodyPr/>
                    <a:lstStyle/>
                    <a:p>
                      <a:pPr marL="0" marR="0" lvl="0" indent="0" algn="l" defTabSz="914400" rtl="0" eaLnBrk="1" fontAlgn="base" latinLnBrk="0" hangingPunct="1">
                        <a:lnSpc>
                          <a:spcPct val="90000"/>
                        </a:lnSpc>
                        <a:spcBef>
                          <a:spcPct val="0"/>
                        </a:spcBef>
                        <a:spcAft>
                          <a:spcPct val="0"/>
                        </a:spcAft>
                        <a:buClrTx/>
                        <a:buSzTx/>
                        <a:buFontTx/>
                        <a:buNone/>
                        <a:tabLst/>
                      </a:pPr>
                      <a:endParaRPr kumimoji="0" lang="en-US" sz="1400" b="0" i="0" u="none" strike="noStrike" cap="none" normalizeH="0" baseline="0" dirty="0" smtClean="0">
                        <a:ln>
                          <a:noFill/>
                        </a:ln>
                        <a:solidFill>
                          <a:schemeClr val="tx1"/>
                        </a:solidFill>
                        <a:effectLst/>
                        <a:latin typeface="+mn-lt"/>
                        <a:ea typeface="ＭＳ Ｐゴシック" pitchFamily="34" charset="-128"/>
                      </a:endParaRPr>
                    </a:p>
                  </a:txBody>
                  <a:tcPr>
                    <a:solidFill>
                      <a:schemeClr val="accent6"/>
                    </a:solidFill>
                  </a:tcPr>
                </a:tc>
                <a:tc>
                  <a:txBody>
                    <a:bodyPr/>
                    <a:lstStyle/>
                    <a:p>
                      <a:pPr marL="0" marR="0" lvl="0" indent="0" algn="l" defTabSz="914400" rtl="0" eaLnBrk="1" fontAlgn="base" latinLnBrk="0" hangingPunct="1">
                        <a:lnSpc>
                          <a:spcPct val="90000"/>
                        </a:lnSpc>
                        <a:spcBef>
                          <a:spcPct val="0"/>
                        </a:spcBef>
                        <a:spcAft>
                          <a:spcPct val="0"/>
                        </a:spcAft>
                        <a:buClrTx/>
                        <a:buSzTx/>
                        <a:buFontTx/>
                        <a:buNone/>
                        <a:tabLst/>
                      </a:pPr>
                      <a:r>
                        <a:rPr kumimoji="0" lang="en-US" sz="1400" b="0" i="0" u="none" strike="noStrike" cap="none" normalizeH="0" baseline="0" dirty="0" smtClean="0">
                          <a:ln>
                            <a:noFill/>
                          </a:ln>
                          <a:solidFill>
                            <a:schemeClr val="tx1"/>
                          </a:solidFill>
                          <a:effectLst/>
                          <a:latin typeface="+mn-lt"/>
                          <a:ea typeface="ＭＳ Ｐゴシック" pitchFamily="34" charset="-128"/>
                        </a:rPr>
                        <a:t>TEA Break - 10.45-11am</a:t>
                      </a:r>
                    </a:p>
                  </a:txBody>
                  <a:tcPr>
                    <a:solidFill>
                      <a:schemeClr val="accent6"/>
                    </a:solidFill>
                  </a:tcPr>
                </a:tc>
                <a:tc>
                  <a:txBody>
                    <a:bodyPr/>
                    <a:lstStyle/>
                    <a:p>
                      <a:endParaRPr kumimoji="0" lang="en-US" sz="1400" b="0" i="0" u="none" strike="noStrike" kern="1200" cap="none" normalizeH="0" baseline="0" dirty="0" smtClean="0">
                        <a:ln>
                          <a:noFill/>
                        </a:ln>
                        <a:solidFill>
                          <a:schemeClr val="tx1"/>
                        </a:solidFill>
                        <a:effectLst/>
                        <a:latin typeface="+mn-lt"/>
                        <a:ea typeface="ＭＳ Ｐゴシック" pitchFamily="-32" charset="-128"/>
                        <a:cs typeface="+mn-cs"/>
                      </a:endParaRPr>
                    </a:p>
                  </a:txBody>
                  <a:tcPr>
                    <a:solidFill>
                      <a:schemeClr val="accent6"/>
                    </a:solidFill>
                  </a:tcPr>
                </a:tc>
                <a:tc>
                  <a:txBody>
                    <a:bodyPr/>
                    <a:lstStyle/>
                    <a:p>
                      <a:pPr>
                        <a:buFont typeface="Arial" pitchFamily="34" charset="0"/>
                        <a:buNone/>
                      </a:pPr>
                      <a:endParaRPr lang="en-IN" sz="1400" dirty="0">
                        <a:solidFill>
                          <a:schemeClr val="tx1"/>
                        </a:solidFill>
                        <a:latin typeface="+mn-lt"/>
                      </a:endParaRPr>
                    </a:p>
                  </a:txBody>
                  <a:tcPr>
                    <a:solidFill>
                      <a:schemeClr val="accent6"/>
                    </a:solidFill>
                  </a:tcPr>
                </a:tc>
                <a:tc>
                  <a:txBody>
                    <a:bodyPr/>
                    <a:lstStyle/>
                    <a:p>
                      <a:pPr>
                        <a:buFont typeface="Arial" pitchFamily="34" charset="0"/>
                        <a:buNone/>
                      </a:pPr>
                      <a:endParaRPr lang="en-IN" sz="1400" dirty="0">
                        <a:solidFill>
                          <a:schemeClr val="tx1"/>
                        </a:solidFill>
                        <a:latin typeface="+mn-lt"/>
                      </a:endParaRPr>
                    </a:p>
                  </a:txBody>
                  <a:tcPr>
                    <a:solidFill>
                      <a:schemeClr val="accent6"/>
                    </a:solidFill>
                  </a:tcPr>
                </a:tc>
              </a:tr>
            </a:tbl>
          </a:graphicData>
        </a:graphic>
      </p:graphicFrame>
      <p:sp>
        <p:nvSpPr>
          <p:cNvPr id="7" name="TextBox 6"/>
          <p:cNvSpPr txBox="1"/>
          <p:nvPr/>
        </p:nvSpPr>
        <p:spPr>
          <a:xfrm>
            <a:off x="0" y="136772"/>
            <a:ext cx="9144000" cy="461665"/>
          </a:xfrm>
          <a:prstGeom prst="rect">
            <a:avLst/>
          </a:prstGeom>
          <a:solidFill>
            <a:schemeClr val="tx2"/>
          </a:solidFill>
        </p:spPr>
        <p:txBody>
          <a:bodyPr wrap="square">
            <a:spAutoFit/>
          </a:bodyPr>
          <a:lstStyle/>
          <a:p>
            <a:pPr fontAlgn="auto">
              <a:spcBef>
                <a:spcPts val="0"/>
              </a:spcBef>
              <a:spcAft>
                <a:spcPts val="0"/>
              </a:spcAft>
              <a:defRPr/>
            </a:pPr>
            <a:endParaRPr lang="en-US" sz="2400" b="1" dirty="0">
              <a:solidFill>
                <a:srgbClr val="44546A"/>
              </a:solidFill>
              <a:latin typeface="Arial" pitchFamily="34" charset="0"/>
              <a:ea typeface="Times New Roman" pitchFamily="18" charset="0"/>
              <a:cs typeface="Arial" pitchFamily="34" charset="0"/>
            </a:endParaRPr>
          </a:p>
        </p:txBody>
      </p:sp>
      <p:sp>
        <p:nvSpPr>
          <p:cNvPr id="8" name="Rectangle 4"/>
          <p:cNvSpPr>
            <a:spLocks noChangeArrowheads="1"/>
          </p:cNvSpPr>
          <p:nvPr/>
        </p:nvSpPr>
        <p:spPr bwMode="auto">
          <a:xfrm>
            <a:off x="1" y="87681"/>
            <a:ext cx="8915399" cy="523220"/>
          </a:xfrm>
          <a:prstGeom prst="rect">
            <a:avLst/>
          </a:prstGeom>
          <a:noFill/>
          <a:ln w="9525">
            <a:noFill/>
            <a:miter lim="800000"/>
            <a:headEnd/>
            <a:tailEnd/>
          </a:ln>
        </p:spPr>
        <p:txBody>
          <a:bodyPr wrap="square">
            <a:spAutoFit/>
          </a:bodyPr>
          <a:lstStyle/>
          <a:p>
            <a:pPr fontAlgn="auto">
              <a:spcBef>
                <a:spcPts val="0"/>
              </a:spcBef>
              <a:spcAft>
                <a:spcPts val="0"/>
              </a:spcAft>
            </a:pPr>
            <a:r>
              <a:rPr lang="en-US" sz="2800" b="1" dirty="0" smtClean="0">
                <a:solidFill>
                  <a:srgbClr val="FFFF00"/>
                </a:solidFill>
                <a:latin typeface="Calibri" pitchFamily="34" charset="0"/>
                <a:cs typeface="+mn-cs"/>
              </a:rPr>
              <a:t>Design – Personal Impact Workshop Outline – Day 1   </a:t>
            </a:r>
            <a:endParaRPr lang="en-US" sz="2800" dirty="0">
              <a:solidFill>
                <a:srgbClr val="FFFF00"/>
              </a:solidFill>
              <a:latin typeface="Calibri" pitchFamily="34" charset="0"/>
              <a:cs typeface="+mn-cs"/>
            </a:endParaRPr>
          </a:p>
        </p:txBody>
      </p:sp>
    </p:spTree>
    <p:extLst>
      <p:ext uri="{BB962C8B-B14F-4D97-AF65-F5344CB8AC3E}">
        <p14:creationId xmlns:p14="http://schemas.microsoft.com/office/powerpoint/2010/main" val="164243408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269082610"/>
              </p:ext>
            </p:extLst>
          </p:nvPr>
        </p:nvGraphicFramePr>
        <p:xfrm>
          <a:off x="152400" y="762000"/>
          <a:ext cx="8839200" cy="6004560"/>
        </p:xfrm>
        <a:graphic>
          <a:graphicData uri="http://schemas.openxmlformats.org/drawingml/2006/table">
            <a:tbl>
              <a:tblPr firstRow="1" bandRow="1">
                <a:tableStyleId>{00A15C55-8517-42AA-B614-E9B94910E393}</a:tableStyleId>
              </a:tblPr>
              <a:tblGrid>
                <a:gridCol w="951572"/>
                <a:gridCol w="2553628"/>
                <a:gridCol w="1600200"/>
                <a:gridCol w="1828800"/>
                <a:gridCol w="1905000"/>
              </a:tblGrid>
              <a:tr h="457200">
                <a:tc>
                  <a:txBody>
                    <a:bodyPr/>
                    <a:lstStyle/>
                    <a:p>
                      <a:r>
                        <a:rPr lang="en-US" sz="1300" dirty="0" smtClean="0"/>
                        <a:t>Session</a:t>
                      </a:r>
                      <a:endParaRPr lang="en-US" sz="1300" dirty="0">
                        <a:latin typeface="+mj-lt"/>
                      </a:endParaRPr>
                    </a:p>
                  </a:txBody>
                  <a:tcPr/>
                </a:tc>
                <a:tc>
                  <a:txBody>
                    <a:bodyPr/>
                    <a:lstStyle/>
                    <a:p>
                      <a:r>
                        <a:rPr lang="en-US" sz="1300" dirty="0" smtClean="0"/>
                        <a:t>Session details</a:t>
                      </a:r>
                      <a:endParaRPr lang="en-US" sz="1300" dirty="0">
                        <a:latin typeface="+mj-lt"/>
                      </a:endParaRPr>
                    </a:p>
                  </a:txBody>
                  <a:tcPr/>
                </a:tc>
                <a:tc>
                  <a:txBody>
                    <a:bodyPr/>
                    <a:lstStyle/>
                    <a:p>
                      <a:r>
                        <a:rPr lang="en-US" sz="1300" dirty="0" smtClean="0"/>
                        <a:t>Methodology</a:t>
                      </a:r>
                      <a:r>
                        <a:rPr lang="en-US" sz="1300" baseline="0" dirty="0" smtClean="0"/>
                        <a:t> </a:t>
                      </a:r>
                      <a:endParaRPr lang="en-US" sz="1300" dirty="0">
                        <a:latin typeface="+mj-lt"/>
                      </a:endParaRPr>
                    </a:p>
                  </a:txBody>
                  <a:tcPr/>
                </a:tc>
                <a:tc>
                  <a:txBody>
                    <a:bodyPr/>
                    <a:lstStyle/>
                    <a:p>
                      <a:r>
                        <a:rPr lang="en-US" sz="1300" dirty="0" smtClean="0"/>
                        <a:t>Objective targeted in this session</a:t>
                      </a:r>
                      <a:endParaRPr lang="en-US" sz="1300" dirty="0">
                        <a:latin typeface="+mj-lt"/>
                      </a:endParaRPr>
                    </a:p>
                  </a:txBody>
                  <a:tcPr/>
                </a:tc>
                <a:tc>
                  <a:txBody>
                    <a:bodyPr/>
                    <a:lstStyle/>
                    <a:p>
                      <a:r>
                        <a:rPr lang="en-US" sz="1300" dirty="0" smtClean="0"/>
                        <a:t>Relevant</a:t>
                      </a:r>
                      <a:r>
                        <a:rPr lang="en-US" sz="1300" baseline="0" dirty="0" smtClean="0"/>
                        <a:t> Examples</a:t>
                      </a:r>
                      <a:endParaRPr lang="en-US" sz="1300" dirty="0">
                        <a:latin typeface="+mj-lt"/>
                      </a:endParaRPr>
                    </a:p>
                  </a:txBody>
                  <a:tcPr/>
                </a:tc>
              </a:tr>
              <a:tr h="914400">
                <a:tc>
                  <a:txBody>
                    <a:bodyPr/>
                    <a:lstStyle/>
                    <a:p>
                      <a:pPr marL="0" marR="0" lvl="0" indent="0" algn="l" defTabSz="914400" rtl="0" eaLnBrk="1" fontAlgn="base" latinLnBrk="0" hangingPunct="1">
                        <a:lnSpc>
                          <a:spcPct val="90000"/>
                        </a:lnSpc>
                        <a:spcBef>
                          <a:spcPct val="0"/>
                        </a:spcBef>
                        <a:spcAft>
                          <a:spcPct val="0"/>
                        </a:spcAft>
                        <a:buClrTx/>
                        <a:buSzTx/>
                        <a:buFontTx/>
                        <a:buNone/>
                        <a:tabLst/>
                      </a:pPr>
                      <a:r>
                        <a:rPr kumimoji="0" lang="en-US" sz="1300" u="none" strike="noStrike" cap="none" normalizeH="0" baseline="0" dirty="0" smtClean="0">
                          <a:ln>
                            <a:noFill/>
                          </a:ln>
                          <a:effectLst/>
                        </a:rPr>
                        <a:t>AIM</a:t>
                      </a:r>
                    </a:p>
                    <a:p>
                      <a:pPr marL="0" marR="0" lvl="0" indent="0" algn="l" defTabSz="914400" rtl="0" eaLnBrk="1" fontAlgn="base" latinLnBrk="0" hangingPunct="1">
                        <a:lnSpc>
                          <a:spcPct val="90000"/>
                        </a:lnSpc>
                        <a:spcBef>
                          <a:spcPct val="0"/>
                        </a:spcBef>
                        <a:spcAft>
                          <a:spcPct val="0"/>
                        </a:spcAft>
                        <a:buClrTx/>
                        <a:buSzTx/>
                        <a:buFontTx/>
                        <a:buNone/>
                        <a:tabLst/>
                      </a:pPr>
                      <a:r>
                        <a:rPr kumimoji="0" lang="en-US" sz="1300" b="0" i="0" u="none" strike="noStrike" cap="none" normalizeH="0" baseline="0" dirty="0" smtClean="0">
                          <a:ln>
                            <a:noFill/>
                          </a:ln>
                          <a:solidFill>
                            <a:schemeClr val="tx1"/>
                          </a:solidFill>
                          <a:effectLst/>
                          <a:latin typeface="+mn-lt"/>
                          <a:ea typeface="ＭＳ Ｐゴシック" pitchFamily="34" charset="-128"/>
                        </a:rPr>
                        <a:t>11-12.30pm</a:t>
                      </a:r>
                    </a:p>
                    <a:p>
                      <a:pPr marL="0" marR="0" lvl="0" indent="0" algn="l" defTabSz="914400" rtl="0" eaLnBrk="1" fontAlgn="base" latinLnBrk="0" hangingPunct="1">
                        <a:lnSpc>
                          <a:spcPct val="90000"/>
                        </a:lnSpc>
                        <a:spcBef>
                          <a:spcPct val="0"/>
                        </a:spcBef>
                        <a:spcAft>
                          <a:spcPct val="0"/>
                        </a:spcAft>
                        <a:buClrTx/>
                        <a:buSzTx/>
                        <a:buFontTx/>
                        <a:buNone/>
                        <a:tabLst/>
                      </a:pPr>
                      <a:endParaRPr kumimoji="0" lang="en-US" sz="1300" b="0" i="0" u="none" strike="noStrike" cap="none" normalizeH="0" baseline="0" dirty="0" smtClean="0">
                        <a:ln>
                          <a:noFill/>
                        </a:ln>
                        <a:solidFill>
                          <a:schemeClr val="tx1"/>
                        </a:solidFill>
                        <a:effectLst/>
                        <a:latin typeface="+mn-lt"/>
                        <a:ea typeface="ＭＳ Ｐゴシック" pitchFamily="34" charset="-128"/>
                      </a:endParaRPr>
                    </a:p>
                  </a:txBody>
                  <a:tcPr/>
                </a:tc>
                <a:tc>
                  <a:txBody>
                    <a:bodyPr/>
                    <a:lstStyle/>
                    <a:p>
                      <a:pPr marL="88900" marR="0" lvl="0" indent="-88900" algn="l" defTabSz="914400" rtl="0" eaLnBrk="1" fontAlgn="base" latinLnBrk="0" hangingPunct="1">
                        <a:lnSpc>
                          <a:spcPct val="90000"/>
                        </a:lnSpc>
                        <a:spcBef>
                          <a:spcPct val="0"/>
                        </a:spcBef>
                        <a:spcAft>
                          <a:spcPct val="0"/>
                        </a:spcAft>
                        <a:buClrTx/>
                        <a:buSzTx/>
                        <a:buFont typeface="Arial" pitchFamily="34" charset="0"/>
                        <a:buChar char="•"/>
                        <a:tabLst/>
                      </a:pPr>
                      <a:r>
                        <a:rPr kumimoji="0" lang="en-US" sz="1300" u="none" strike="noStrike" kern="1200" cap="none" normalizeH="0" baseline="0" dirty="0" smtClean="0">
                          <a:ln>
                            <a:noFill/>
                          </a:ln>
                          <a:effectLst/>
                        </a:rPr>
                        <a:t>Clarifying objectives.</a:t>
                      </a:r>
                      <a:r>
                        <a:rPr kumimoji="0" lang="en-IN" sz="1300" u="none" strike="noStrike" kern="1200" cap="none" normalizeH="0" baseline="0" dirty="0" smtClean="0">
                          <a:ln>
                            <a:noFill/>
                          </a:ln>
                          <a:effectLst/>
                        </a:rPr>
                        <a:t> </a:t>
                      </a:r>
                      <a:r>
                        <a:rPr kumimoji="0" lang="en-US" sz="1300" u="none" strike="noStrike" kern="1200" cap="none" normalizeH="0" baseline="0" dirty="0" smtClean="0">
                          <a:ln>
                            <a:noFill/>
                          </a:ln>
                          <a:effectLst/>
                        </a:rPr>
                        <a:t>What is the purpose of any communication?</a:t>
                      </a:r>
                      <a:r>
                        <a:rPr kumimoji="0" lang="en-IN" sz="1300" u="none" strike="noStrike" kern="1200" cap="none" normalizeH="0" baseline="0" dirty="0" smtClean="0">
                          <a:ln>
                            <a:noFill/>
                          </a:ln>
                          <a:effectLst/>
                        </a:rPr>
                        <a:t> </a:t>
                      </a:r>
                      <a:r>
                        <a:rPr kumimoji="0" lang="en-US" sz="1300" u="none" strike="noStrike" kern="1200" cap="none" normalizeH="0" baseline="0" dirty="0" smtClean="0">
                          <a:ln>
                            <a:noFill/>
                          </a:ln>
                          <a:effectLst/>
                        </a:rPr>
                        <a:t>What would a positive outcome look like?</a:t>
                      </a:r>
                    </a:p>
                    <a:p>
                      <a:pPr marL="88900" marR="0" lvl="0" indent="-88900" algn="l" defTabSz="914400" rtl="0" eaLnBrk="1" fontAlgn="base" latinLnBrk="0" hangingPunct="1">
                        <a:lnSpc>
                          <a:spcPct val="90000"/>
                        </a:lnSpc>
                        <a:spcBef>
                          <a:spcPct val="0"/>
                        </a:spcBef>
                        <a:spcAft>
                          <a:spcPct val="0"/>
                        </a:spcAft>
                        <a:buClrTx/>
                        <a:buSzTx/>
                        <a:buFont typeface="Arial" pitchFamily="34" charset="0"/>
                        <a:buChar char="•"/>
                        <a:tabLst/>
                      </a:pPr>
                      <a:r>
                        <a:rPr kumimoji="0" lang="en-US" sz="1300" u="none" strike="noStrike" kern="1200" cap="none" normalizeH="0" baseline="0" dirty="0" smtClean="0">
                          <a:ln>
                            <a:noFill/>
                          </a:ln>
                          <a:effectLst/>
                        </a:rPr>
                        <a:t>Structuring communication for Impact</a:t>
                      </a:r>
                      <a:endParaRPr kumimoji="0" lang="en-IN" sz="1300" b="0" i="0" u="none" strike="noStrike" kern="1200" cap="none" normalizeH="0" baseline="0" dirty="0">
                        <a:ln>
                          <a:noFill/>
                        </a:ln>
                        <a:solidFill>
                          <a:schemeClr val="tx1"/>
                        </a:solidFill>
                        <a:effectLst/>
                        <a:latin typeface="+mn-lt"/>
                        <a:ea typeface="ＭＳ Ｐゴシック" pitchFamily="-32" charset="-128"/>
                        <a:cs typeface="+mn-cs"/>
                      </a:endParaRPr>
                    </a:p>
                  </a:txBody>
                  <a:tcPr/>
                </a:tc>
                <a:tc>
                  <a:txBody>
                    <a:bodyPr/>
                    <a:lstStyle/>
                    <a:p>
                      <a:r>
                        <a:rPr kumimoji="0" lang="en-US" sz="1300" u="none" strike="noStrike" kern="1200" cap="none" normalizeH="0" baseline="0" dirty="0" smtClean="0">
                          <a:ln>
                            <a:noFill/>
                          </a:ln>
                          <a:effectLst/>
                        </a:rPr>
                        <a:t>Facilitator led presentation. </a:t>
                      </a:r>
                    </a:p>
                    <a:p>
                      <a:r>
                        <a:rPr kumimoji="0" lang="en-US" sz="1300" u="none" strike="noStrike" kern="1200" cap="none" normalizeH="0" baseline="0" dirty="0" smtClean="0">
                          <a:ln>
                            <a:noFill/>
                          </a:ln>
                          <a:effectLst/>
                        </a:rPr>
                        <a:t>Participant exercises.</a:t>
                      </a:r>
                      <a:endParaRPr kumimoji="0" lang="en-US" sz="1300" b="0" i="0" u="none" strike="noStrike" kern="1200" cap="none" normalizeH="0" baseline="0" dirty="0" smtClean="0">
                        <a:ln>
                          <a:noFill/>
                        </a:ln>
                        <a:solidFill>
                          <a:schemeClr val="tx1"/>
                        </a:solidFill>
                        <a:effectLst/>
                        <a:latin typeface="+mn-lt"/>
                        <a:ea typeface="ＭＳ Ｐゴシック" pitchFamily="-32" charset="-128"/>
                        <a:cs typeface="+mn-cs"/>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kern="1200" dirty="0" smtClean="0"/>
                        <a:t>Be Precise and Impactful in delivering message. </a:t>
                      </a:r>
                      <a:r>
                        <a:rPr lang="en-US" sz="1300" dirty="0" smtClean="0"/>
                        <a:t>Structure Communication .</a:t>
                      </a:r>
                      <a:endParaRPr lang="en-IN" sz="1300" dirty="0" smtClean="0">
                        <a:solidFill>
                          <a:schemeClr val="tx1"/>
                        </a:solidFill>
                        <a:latin typeface="+mn-lt"/>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300" dirty="0" smtClean="0">
                          <a:solidFill>
                            <a:schemeClr val="tx1"/>
                          </a:solidFill>
                          <a:latin typeface="+mn-lt"/>
                        </a:rPr>
                        <a:t>“Sometimes</a:t>
                      </a:r>
                      <a:r>
                        <a:rPr lang="en-IN" sz="1300" baseline="0" dirty="0" smtClean="0">
                          <a:solidFill>
                            <a:schemeClr val="tx1"/>
                          </a:solidFill>
                          <a:latin typeface="+mn-lt"/>
                        </a:rPr>
                        <a:t> I struggle to be clear about my objective specially when writing emails to big groups. I wish I could do that faster.” </a:t>
                      </a:r>
                      <a:endParaRPr lang="en-IN" sz="1300" dirty="0" smtClean="0">
                        <a:solidFill>
                          <a:schemeClr val="tx1"/>
                        </a:solidFill>
                        <a:latin typeface="+mn-lt"/>
                      </a:endParaRPr>
                    </a:p>
                  </a:txBody>
                  <a:tcPr/>
                </a:tc>
              </a:tr>
              <a:tr h="289560">
                <a:tc>
                  <a:txBody>
                    <a:bodyPr/>
                    <a:lstStyle/>
                    <a:p>
                      <a:endParaRPr lang="en-US" sz="1300" dirty="0">
                        <a:solidFill>
                          <a:schemeClr val="tx1"/>
                        </a:solidFill>
                        <a:latin typeface="+mn-lt"/>
                      </a:endParaRPr>
                    </a:p>
                  </a:txBody>
                  <a:tcPr>
                    <a:solidFill>
                      <a:schemeClr val="accent6"/>
                    </a:solidFill>
                  </a:tcPr>
                </a:tc>
                <a:tc>
                  <a:txBody>
                    <a:bodyPr/>
                    <a:lstStyle/>
                    <a:p>
                      <a:pPr marL="0" marR="0" lvl="0" indent="0" algn="l" defTabSz="914400" rtl="0" eaLnBrk="1" fontAlgn="base" latinLnBrk="0" hangingPunct="1">
                        <a:lnSpc>
                          <a:spcPct val="90000"/>
                        </a:lnSpc>
                        <a:spcBef>
                          <a:spcPct val="0"/>
                        </a:spcBef>
                        <a:spcAft>
                          <a:spcPct val="0"/>
                        </a:spcAft>
                        <a:buClrTx/>
                        <a:buSzTx/>
                        <a:buFontTx/>
                        <a:buNone/>
                        <a:tabLst/>
                      </a:pPr>
                      <a:r>
                        <a:rPr kumimoji="0" lang="en-US" sz="1300" b="0" i="0" u="none" strike="noStrike" cap="none" normalizeH="0" baseline="0" dirty="0" smtClean="0">
                          <a:ln>
                            <a:noFill/>
                          </a:ln>
                          <a:solidFill>
                            <a:schemeClr val="tx1"/>
                          </a:solidFill>
                          <a:effectLst/>
                          <a:latin typeface="+mn-lt"/>
                          <a:ea typeface="ＭＳ Ｐゴシック" pitchFamily="34" charset="-128"/>
                        </a:rPr>
                        <a:t>LUNCH - 12.30-1.30pm</a:t>
                      </a:r>
                    </a:p>
                  </a:txBody>
                  <a:tcPr>
                    <a:solidFill>
                      <a:schemeClr val="accent6"/>
                    </a:solidFill>
                  </a:tcPr>
                </a:tc>
                <a:tc>
                  <a:txBody>
                    <a:bodyPr/>
                    <a:lstStyle/>
                    <a:p>
                      <a:endParaRPr lang="en-US" sz="1300" dirty="0" smtClean="0">
                        <a:solidFill>
                          <a:schemeClr val="tx1"/>
                        </a:solidFill>
                        <a:latin typeface="+mn-lt"/>
                      </a:endParaRPr>
                    </a:p>
                  </a:txBody>
                  <a:tcPr>
                    <a:solidFill>
                      <a:schemeClr val="accent6"/>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300" b="0" i="0" u="none" strike="noStrike" dirty="0" smtClean="0">
                        <a:solidFill>
                          <a:schemeClr val="tx1"/>
                        </a:solidFill>
                        <a:latin typeface="+mn-lt"/>
                      </a:endParaRPr>
                    </a:p>
                  </a:txBody>
                  <a:tcPr>
                    <a:solidFill>
                      <a:schemeClr val="accent6"/>
                    </a:solidFill>
                  </a:tcPr>
                </a:tc>
                <a:tc>
                  <a:txBody>
                    <a:bodyPr/>
                    <a:lstStyle/>
                    <a:p>
                      <a:pPr marL="0" indent="0">
                        <a:buFont typeface="Arial" pitchFamily="34" charset="0"/>
                        <a:buNone/>
                      </a:pPr>
                      <a:endParaRPr lang="en-IN" sz="1300" kern="1200" dirty="0" smtClean="0">
                        <a:solidFill>
                          <a:schemeClr val="tx1"/>
                        </a:solidFill>
                        <a:latin typeface="+mn-lt"/>
                        <a:ea typeface="+mn-ea"/>
                        <a:cs typeface="Calibri"/>
                      </a:endParaRPr>
                    </a:p>
                  </a:txBody>
                  <a:tcPr>
                    <a:solidFill>
                      <a:schemeClr val="accent6"/>
                    </a:solidFill>
                  </a:tcPr>
                </a:tc>
              </a:tr>
              <a:tr h="1892808">
                <a:tc>
                  <a:txBody>
                    <a:bodyPr/>
                    <a:lstStyle/>
                    <a:p>
                      <a:r>
                        <a:rPr lang="en-US" sz="1300" dirty="0" smtClean="0"/>
                        <a:t>Be Yourself</a:t>
                      </a:r>
                    </a:p>
                    <a:p>
                      <a:r>
                        <a:rPr lang="en-US" sz="1300" dirty="0" smtClean="0">
                          <a:solidFill>
                            <a:schemeClr val="tx1"/>
                          </a:solidFill>
                          <a:latin typeface="+mn-lt"/>
                        </a:rPr>
                        <a:t>1.30-3pm</a:t>
                      </a:r>
                    </a:p>
                    <a:p>
                      <a:endParaRPr lang="en-US" sz="1300" dirty="0" smtClean="0">
                        <a:solidFill>
                          <a:schemeClr val="tx1"/>
                        </a:solidFill>
                        <a:latin typeface="+mn-lt"/>
                      </a:endParaRPr>
                    </a:p>
                    <a:p>
                      <a:endParaRPr lang="en-US" sz="1300" dirty="0" smtClean="0">
                        <a:solidFill>
                          <a:schemeClr val="tx1"/>
                        </a:solidFill>
                        <a:latin typeface="+mn-lt"/>
                      </a:endParaRPr>
                    </a:p>
                    <a:p>
                      <a:r>
                        <a:rPr lang="en-US" sz="1300" b="1" dirty="0" smtClean="0">
                          <a:solidFill>
                            <a:srgbClr val="FF0000"/>
                          </a:solidFill>
                          <a:latin typeface="+mn-lt"/>
                        </a:rPr>
                        <a:t>(Tea Break)</a:t>
                      </a:r>
                    </a:p>
                    <a:p>
                      <a:r>
                        <a:rPr lang="en-US" sz="1300" b="1" dirty="0" smtClean="0">
                          <a:solidFill>
                            <a:srgbClr val="FF0000"/>
                          </a:solidFill>
                          <a:latin typeface="+mn-lt"/>
                        </a:rPr>
                        <a:t>3-3.15pm</a:t>
                      </a:r>
                    </a:p>
                    <a:p>
                      <a:endParaRPr lang="en-US" sz="1300" dirty="0" smtClean="0">
                        <a:solidFill>
                          <a:schemeClr val="tx1"/>
                        </a:solidFill>
                        <a:latin typeface="+mn-lt"/>
                      </a:endParaRPr>
                    </a:p>
                    <a:p>
                      <a:r>
                        <a:rPr lang="en-US" sz="1300" dirty="0" smtClean="0">
                          <a:solidFill>
                            <a:schemeClr val="tx1"/>
                          </a:solidFill>
                          <a:latin typeface="+mn-lt"/>
                        </a:rPr>
                        <a:t>Be Yourself (contd.)</a:t>
                      </a:r>
                    </a:p>
                    <a:p>
                      <a:r>
                        <a:rPr lang="en-US" sz="1300" dirty="0" smtClean="0">
                          <a:solidFill>
                            <a:schemeClr val="tx1"/>
                          </a:solidFill>
                          <a:latin typeface="+mn-lt"/>
                        </a:rPr>
                        <a:t>3.15-4.45pm</a:t>
                      </a:r>
                      <a:endParaRPr lang="en-US" sz="1300" dirty="0">
                        <a:solidFill>
                          <a:schemeClr val="tx1"/>
                        </a:solidFill>
                        <a:latin typeface="+mn-lt"/>
                      </a:endParaRPr>
                    </a:p>
                  </a:txBody>
                  <a:tcPr/>
                </a:tc>
                <a:tc>
                  <a:txBody>
                    <a:bodyPr/>
                    <a:lstStyle/>
                    <a:p>
                      <a:pPr marL="88900" marR="0" lvl="0" indent="-88900" algn="l" defTabSz="914400" rtl="0" eaLnBrk="1" fontAlgn="base" latinLnBrk="0" hangingPunct="1">
                        <a:lnSpc>
                          <a:spcPct val="90000"/>
                        </a:lnSpc>
                        <a:spcBef>
                          <a:spcPct val="0"/>
                        </a:spcBef>
                        <a:spcAft>
                          <a:spcPct val="0"/>
                        </a:spcAft>
                        <a:buClrTx/>
                        <a:buSzTx/>
                        <a:buFont typeface="Arial" pitchFamily="34" charset="0"/>
                        <a:buChar char="•"/>
                        <a:tabLst/>
                      </a:pPr>
                      <a:r>
                        <a:rPr kumimoji="0" lang="en-US" sz="1300" u="none" strike="noStrike" kern="1200" cap="none" normalizeH="0" baseline="0" dirty="0" smtClean="0">
                          <a:ln>
                            <a:noFill/>
                          </a:ln>
                          <a:effectLst/>
                        </a:rPr>
                        <a:t>Physical Self</a:t>
                      </a:r>
                      <a:r>
                        <a:rPr kumimoji="0" lang="en-IN" sz="1300" u="none" strike="noStrike" kern="1200" cap="none" normalizeH="0" baseline="0" dirty="0" smtClean="0">
                          <a:ln>
                            <a:noFill/>
                          </a:ln>
                          <a:effectLst/>
                        </a:rPr>
                        <a:t> - </a:t>
                      </a:r>
                      <a:r>
                        <a:rPr kumimoji="0" lang="en-US" sz="1300" u="none" strike="noStrike" kern="1200" cap="none" normalizeH="0" baseline="0" dirty="0" smtClean="0">
                          <a:ln>
                            <a:noFill/>
                          </a:ln>
                          <a:effectLst/>
                        </a:rPr>
                        <a:t>Improving Stature</a:t>
                      </a:r>
                      <a:endParaRPr kumimoji="0" lang="en-IN" sz="1300" u="none" strike="noStrike" kern="1200" cap="none" normalizeH="0" baseline="0" dirty="0" smtClean="0">
                        <a:ln>
                          <a:noFill/>
                        </a:ln>
                        <a:effectLst/>
                      </a:endParaRPr>
                    </a:p>
                    <a:p>
                      <a:pPr marL="88900" marR="0" lvl="0" indent="-88900" algn="l" defTabSz="914400" rtl="0" eaLnBrk="1" fontAlgn="base" latinLnBrk="0" hangingPunct="1">
                        <a:lnSpc>
                          <a:spcPct val="90000"/>
                        </a:lnSpc>
                        <a:spcBef>
                          <a:spcPct val="0"/>
                        </a:spcBef>
                        <a:spcAft>
                          <a:spcPct val="0"/>
                        </a:spcAft>
                        <a:buClrTx/>
                        <a:buSzTx/>
                        <a:buFont typeface="Arial" pitchFamily="34" charset="0"/>
                        <a:buChar char="•"/>
                        <a:tabLst/>
                      </a:pPr>
                      <a:r>
                        <a:rPr kumimoji="0" lang="en-US" sz="1300" u="none" strike="noStrike" kern="1200" cap="none" normalizeH="0" baseline="0" dirty="0" smtClean="0">
                          <a:ln>
                            <a:noFill/>
                          </a:ln>
                          <a:effectLst/>
                        </a:rPr>
                        <a:t>Feeling high status and exhibiting high self esteem.</a:t>
                      </a:r>
                      <a:endParaRPr kumimoji="0" lang="en-IN" sz="1300" u="none" strike="noStrike" kern="1200" cap="none" normalizeH="0" baseline="0" dirty="0" smtClean="0">
                        <a:ln>
                          <a:noFill/>
                        </a:ln>
                        <a:effectLst/>
                      </a:endParaRPr>
                    </a:p>
                    <a:p>
                      <a:pPr marL="88900" marR="0" lvl="0" indent="-88900" algn="l" defTabSz="914400" rtl="0" eaLnBrk="1" fontAlgn="base" latinLnBrk="0" hangingPunct="1">
                        <a:lnSpc>
                          <a:spcPct val="90000"/>
                        </a:lnSpc>
                        <a:spcBef>
                          <a:spcPct val="0"/>
                        </a:spcBef>
                        <a:spcAft>
                          <a:spcPct val="0"/>
                        </a:spcAft>
                        <a:buClrTx/>
                        <a:buSzTx/>
                        <a:buFont typeface="Arial" pitchFamily="34" charset="0"/>
                        <a:buChar char="•"/>
                        <a:tabLst/>
                      </a:pPr>
                      <a:r>
                        <a:rPr kumimoji="0" lang="en-US" sz="1300" b="0" i="0" u="none" strike="noStrike" kern="1200" cap="none" normalizeH="0" baseline="0" dirty="0" smtClean="0">
                          <a:ln>
                            <a:noFill/>
                          </a:ln>
                          <a:solidFill>
                            <a:schemeClr val="dk1"/>
                          </a:solidFill>
                          <a:effectLst/>
                          <a:latin typeface="+mn-lt"/>
                          <a:ea typeface="+mn-ea"/>
                          <a:cs typeface="+mn-cs"/>
                        </a:rPr>
                        <a:t>Being assertive.</a:t>
                      </a:r>
                      <a:endParaRPr kumimoji="0" lang="en-IN" sz="1300" b="0" i="0" u="none" strike="noStrike" kern="1200" cap="none" normalizeH="0" baseline="0" dirty="0">
                        <a:ln>
                          <a:noFill/>
                        </a:ln>
                        <a:solidFill>
                          <a:schemeClr val="tx1"/>
                        </a:solidFill>
                        <a:effectLst/>
                        <a:latin typeface="+mn-lt"/>
                        <a:ea typeface="ＭＳ Ｐゴシック" pitchFamily="-32" charset="-128"/>
                        <a:cs typeface="+mn-cs"/>
                      </a:endParaRPr>
                    </a:p>
                  </a:txBody>
                  <a:tcPr/>
                </a:tc>
                <a:tc>
                  <a:txBody>
                    <a:bodyPr/>
                    <a:lstStyle/>
                    <a:p>
                      <a:r>
                        <a:rPr lang="en-US" sz="1300" dirty="0" smtClean="0"/>
                        <a:t>Practical exercise</a:t>
                      </a:r>
                    </a:p>
                    <a:p>
                      <a:r>
                        <a:rPr lang="en-US" sz="1300" dirty="0" smtClean="0"/>
                        <a:t>Participant practice</a:t>
                      </a:r>
                      <a:endParaRPr lang="en-US" sz="1300" dirty="0" smtClean="0">
                        <a:solidFill>
                          <a:schemeClr val="tx1"/>
                        </a:solidFill>
                        <a:latin typeface="+mn-lt"/>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300" kern="1200" dirty="0" smtClean="0"/>
                        <a:t>Establish credibility/ authority. Communicate with  </a:t>
                      </a:r>
                      <a:r>
                        <a:rPr lang="en-GB" sz="1300" dirty="0" smtClean="0"/>
                        <a:t>authenticity</a:t>
                      </a:r>
                      <a:r>
                        <a:rPr lang="en-GB" sz="1300" baseline="0" dirty="0" smtClean="0"/>
                        <a:t> </a:t>
                      </a:r>
                      <a:r>
                        <a:rPr lang="en-GB" sz="1300" dirty="0" smtClean="0"/>
                        <a:t>and confidence.</a:t>
                      </a:r>
                      <a:endParaRPr lang="en-US" sz="1300" b="0" i="0" u="none" strike="noStrike" dirty="0" smtClean="0">
                        <a:solidFill>
                          <a:schemeClr val="tx1"/>
                        </a:solidFill>
                        <a:latin typeface="+mn-lt"/>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b="0" i="0" u="none" strike="noStrike" dirty="0" smtClean="0">
                          <a:solidFill>
                            <a:schemeClr val="tx1"/>
                          </a:solidFill>
                          <a:latin typeface="+mn-lt"/>
                        </a:rPr>
                        <a:t>“When Tiger spoke to me the</a:t>
                      </a:r>
                      <a:r>
                        <a:rPr lang="en-US" sz="1300" b="0" i="0" u="none" strike="noStrike" baseline="0" dirty="0" smtClean="0">
                          <a:solidFill>
                            <a:schemeClr val="tx1"/>
                          </a:solidFill>
                          <a:latin typeface="+mn-lt"/>
                        </a:rPr>
                        <a:t> other day, I was so scared that I was sweating under my collar!” </a:t>
                      </a:r>
                    </a:p>
                    <a:p>
                      <a:pPr marL="0" indent="0">
                        <a:buFont typeface="Arial" pitchFamily="34" charset="0"/>
                        <a:buNone/>
                      </a:pPr>
                      <a:r>
                        <a:rPr lang="en-IN" sz="1300" kern="1200" dirty="0" smtClean="0">
                          <a:solidFill>
                            <a:schemeClr val="tx1"/>
                          </a:solidFill>
                          <a:latin typeface="+mn-lt"/>
                          <a:ea typeface="+mn-ea"/>
                          <a:cs typeface="Calibri"/>
                        </a:rPr>
                        <a:t>“It</a:t>
                      </a:r>
                      <a:r>
                        <a:rPr lang="fr-FR" sz="1300" kern="1200" dirty="0" smtClean="0">
                          <a:solidFill>
                            <a:schemeClr val="tx1"/>
                          </a:solidFill>
                          <a:latin typeface="+mn-lt"/>
                          <a:ea typeface="+mn-ea"/>
                          <a:cs typeface="Calibri"/>
                        </a:rPr>
                        <a:t>’</a:t>
                      </a:r>
                      <a:r>
                        <a:rPr lang="en-IN" sz="1300" kern="1200" dirty="0" smtClean="0">
                          <a:solidFill>
                            <a:schemeClr val="tx1"/>
                          </a:solidFill>
                          <a:latin typeface="+mn-lt"/>
                          <a:ea typeface="+mn-ea"/>
                          <a:cs typeface="Calibri"/>
                        </a:rPr>
                        <a:t>s</a:t>
                      </a:r>
                      <a:r>
                        <a:rPr lang="en-IN" sz="1300" kern="1200" baseline="0" dirty="0" smtClean="0">
                          <a:solidFill>
                            <a:schemeClr val="tx1"/>
                          </a:solidFill>
                          <a:latin typeface="+mn-lt"/>
                          <a:ea typeface="+mn-ea"/>
                          <a:cs typeface="Calibri"/>
                        </a:rPr>
                        <a:t> difficult to speak your mind with seniors in the picture.”</a:t>
                      </a:r>
                    </a:p>
                    <a:p>
                      <a:pPr marL="0" indent="0">
                        <a:buFont typeface="Arial" pitchFamily="34" charset="0"/>
                        <a:buNone/>
                      </a:pPr>
                      <a:endParaRPr lang="en-IN" sz="1300" kern="1200" baseline="0" dirty="0" smtClean="0">
                        <a:solidFill>
                          <a:schemeClr val="tx1"/>
                        </a:solidFill>
                        <a:latin typeface="+mn-lt"/>
                        <a:ea typeface="+mn-ea"/>
                        <a:cs typeface="Calibri"/>
                      </a:endParaRPr>
                    </a:p>
                    <a:p>
                      <a:pPr marL="0" indent="0">
                        <a:buFont typeface="Arial" pitchFamily="34" charset="0"/>
                        <a:buNone/>
                      </a:pPr>
                      <a:r>
                        <a:rPr lang="en-IN" sz="1300" kern="1200" baseline="0" dirty="0" smtClean="0">
                          <a:solidFill>
                            <a:schemeClr val="tx1"/>
                          </a:solidFill>
                          <a:latin typeface="+mn-lt"/>
                          <a:ea typeface="+mn-ea"/>
                          <a:cs typeface="Calibri"/>
                        </a:rPr>
                        <a:t>“The cuture is such that Yes Men have been created.” </a:t>
                      </a:r>
                      <a:endParaRPr lang="en-IN" sz="1300" kern="1200" dirty="0" smtClean="0">
                        <a:solidFill>
                          <a:schemeClr val="tx1"/>
                        </a:solidFill>
                        <a:latin typeface="+mn-lt"/>
                        <a:ea typeface="+mn-ea"/>
                        <a:cs typeface="Calibri"/>
                      </a:endParaRPr>
                    </a:p>
                  </a:txBody>
                  <a:tcPr/>
                </a:tc>
              </a:tr>
              <a:tr h="492369">
                <a:tc>
                  <a:txBody>
                    <a:bodyPr/>
                    <a:lstStyle/>
                    <a:p>
                      <a:r>
                        <a:rPr lang="en-US" sz="1300" dirty="0" smtClean="0"/>
                        <a:t>Closing</a:t>
                      </a:r>
                    </a:p>
                    <a:p>
                      <a:r>
                        <a:rPr lang="en-US" sz="1300" dirty="0" smtClean="0">
                          <a:solidFill>
                            <a:schemeClr val="tx1"/>
                          </a:solidFill>
                          <a:latin typeface="+mn-lt"/>
                        </a:rPr>
                        <a:t>4.45-5pm</a:t>
                      </a:r>
                      <a:endParaRPr lang="en-US" sz="1300" dirty="0">
                        <a:solidFill>
                          <a:schemeClr val="tx1"/>
                        </a:solidFill>
                        <a:latin typeface="+mn-lt"/>
                      </a:endParaRPr>
                    </a:p>
                  </a:txBody>
                  <a:tcPr/>
                </a:tc>
                <a:tc>
                  <a:txBody>
                    <a:bodyPr/>
                    <a:lstStyle/>
                    <a:p>
                      <a:pPr marL="88900" indent="-88900">
                        <a:buFont typeface="Arial" pitchFamily="34" charset="0"/>
                        <a:buChar char="•"/>
                      </a:pPr>
                      <a:r>
                        <a:rPr lang="en-US" sz="1300" dirty="0" smtClean="0"/>
                        <a:t>Participants finalize what they will START doing, STOP doing &amp; CONTINUE doing.</a:t>
                      </a:r>
                    </a:p>
                    <a:p>
                      <a:pPr marL="88900" indent="-88900">
                        <a:buFont typeface="Arial" pitchFamily="34" charset="0"/>
                        <a:buChar char="•"/>
                      </a:pPr>
                      <a:r>
                        <a:rPr lang="en-US" sz="1300" u="sng" baseline="0" dirty="0" smtClean="0"/>
                        <a:t>H.W. </a:t>
                      </a:r>
                      <a:r>
                        <a:rPr lang="mr-IN" sz="1300" u="sng" baseline="0" dirty="0" smtClean="0"/>
                        <a:t>–</a:t>
                      </a:r>
                      <a:r>
                        <a:rPr lang="en-US" sz="1300" u="sng" baseline="0" dirty="0" smtClean="0"/>
                        <a:t> Change Your Impact, Mirror Exercise &amp; 2 things from Tips for Social Situations </a:t>
                      </a:r>
                    </a:p>
                    <a:p>
                      <a:pPr marL="88900" indent="-88900">
                        <a:buFont typeface="Arial" pitchFamily="34" charset="0"/>
                        <a:buChar char="•"/>
                      </a:pPr>
                      <a:r>
                        <a:rPr lang="en-US" sz="1300" baseline="0" dirty="0" smtClean="0"/>
                        <a:t>Goodbyes</a:t>
                      </a:r>
                      <a:endParaRPr lang="en-US" sz="1300" dirty="0">
                        <a:solidFill>
                          <a:schemeClr val="tx1"/>
                        </a:solidFill>
                        <a:latin typeface="+mn-lt"/>
                      </a:endParaRPr>
                    </a:p>
                  </a:txBody>
                  <a:tcPr/>
                </a:tc>
                <a:tc>
                  <a:txBody>
                    <a:bodyPr/>
                    <a:lstStyle/>
                    <a:p>
                      <a:r>
                        <a:rPr lang="en-US" sz="1300" dirty="0" smtClean="0"/>
                        <a:t>Action</a:t>
                      </a:r>
                      <a:r>
                        <a:rPr lang="en-US" sz="1300" baseline="0" dirty="0" smtClean="0"/>
                        <a:t> planning</a:t>
                      </a:r>
                    </a:p>
                    <a:p>
                      <a:r>
                        <a:rPr lang="en-US" sz="1300" baseline="0" dirty="0" smtClean="0"/>
                        <a:t>Completion</a:t>
                      </a:r>
                      <a:endParaRPr lang="en-US" sz="1300" dirty="0">
                        <a:solidFill>
                          <a:schemeClr val="tx1"/>
                        </a:solidFill>
                        <a:latin typeface="+mn-lt"/>
                      </a:endParaRPr>
                    </a:p>
                  </a:txBody>
                  <a:tcPr/>
                </a:tc>
                <a:tc>
                  <a:txBody>
                    <a:bodyPr/>
                    <a:lstStyle/>
                    <a:p>
                      <a:endParaRPr lang="en-IN" sz="1300" dirty="0">
                        <a:solidFill>
                          <a:schemeClr val="tx1"/>
                        </a:solidFill>
                        <a:latin typeface="+mn-lt"/>
                      </a:endParaRPr>
                    </a:p>
                  </a:txBody>
                  <a:tcPr/>
                </a:tc>
                <a:tc>
                  <a:txBody>
                    <a:bodyPr/>
                    <a:lstStyle/>
                    <a:p>
                      <a:endParaRPr lang="en-IN" sz="1300" dirty="0">
                        <a:solidFill>
                          <a:schemeClr val="tx1"/>
                        </a:solidFill>
                        <a:latin typeface="+mn-lt"/>
                      </a:endParaRPr>
                    </a:p>
                  </a:txBody>
                  <a:tcPr/>
                </a:tc>
              </a:tr>
            </a:tbl>
          </a:graphicData>
        </a:graphic>
      </p:graphicFrame>
      <p:sp>
        <p:nvSpPr>
          <p:cNvPr id="5" name="TextBox 4"/>
          <p:cNvSpPr txBox="1"/>
          <p:nvPr/>
        </p:nvSpPr>
        <p:spPr>
          <a:xfrm>
            <a:off x="0" y="76200"/>
            <a:ext cx="9144000" cy="461665"/>
          </a:xfrm>
          <a:prstGeom prst="rect">
            <a:avLst/>
          </a:prstGeom>
          <a:solidFill>
            <a:schemeClr val="tx2"/>
          </a:solidFill>
        </p:spPr>
        <p:txBody>
          <a:bodyPr wrap="square">
            <a:spAutoFit/>
          </a:bodyPr>
          <a:lstStyle/>
          <a:p>
            <a:pPr fontAlgn="auto">
              <a:spcBef>
                <a:spcPts val="0"/>
              </a:spcBef>
              <a:spcAft>
                <a:spcPts val="0"/>
              </a:spcAft>
              <a:defRPr/>
            </a:pPr>
            <a:endParaRPr lang="en-US" sz="2400" b="1" dirty="0">
              <a:solidFill>
                <a:srgbClr val="44546A"/>
              </a:solidFill>
              <a:latin typeface="Arial" pitchFamily="34" charset="0"/>
              <a:ea typeface="Times New Roman" pitchFamily="18" charset="0"/>
              <a:cs typeface="Arial" pitchFamily="34" charset="0"/>
            </a:endParaRPr>
          </a:p>
        </p:txBody>
      </p:sp>
      <p:sp>
        <p:nvSpPr>
          <p:cNvPr id="6" name="Rectangle 4"/>
          <p:cNvSpPr>
            <a:spLocks noChangeArrowheads="1"/>
          </p:cNvSpPr>
          <p:nvPr/>
        </p:nvSpPr>
        <p:spPr bwMode="auto">
          <a:xfrm>
            <a:off x="1" y="0"/>
            <a:ext cx="9143999" cy="523220"/>
          </a:xfrm>
          <a:prstGeom prst="rect">
            <a:avLst/>
          </a:prstGeom>
          <a:noFill/>
          <a:ln w="9525">
            <a:noFill/>
            <a:miter lim="800000"/>
            <a:headEnd/>
            <a:tailEnd/>
          </a:ln>
        </p:spPr>
        <p:txBody>
          <a:bodyPr wrap="square">
            <a:spAutoFit/>
          </a:bodyPr>
          <a:lstStyle/>
          <a:p>
            <a:pPr fontAlgn="auto">
              <a:spcBef>
                <a:spcPts val="0"/>
              </a:spcBef>
              <a:spcAft>
                <a:spcPts val="0"/>
              </a:spcAft>
            </a:pPr>
            <a:r>
              <a:rPr lang="en-US" sz="2800" b="1" dirty="0" smtClean="0">
                <a:solidFill>
                  <a:srgbClr val="FFFF00"/>
                </a:solidFill>
                <a:latin typeface="Calibri" pitchFamily="34" charset="0"/>
                <a:cs typeface="+mn-cs"/>
              </a:rPr>
              <a:t>Design – Personal Impact Workshop Outline – Day 1 (Contd.)   </a:t>
            </a:r>
            <a:endParaRPr lang="en-US" sz="2800" dirty="0">
              <a:solidFill>
                <a:srgbClr val="FFFF00"/>
              </a:solidFill>
              <a:latin typeface="Calibri" pitchFamily="34" charset="0"/>
              <a:cs typeface="+mn-cs"/>
            </a:endParaRPr>
          </a:p>
        </p:txBody>
      </p:sp>
    </p:spTree>
    <p:extLst>
      <p:ext uri="{BB962C8B-B14F-4D97-AF65-F5344CB8AC3E}">
        <p14:creationId xmlns:p14="http://schemas.microsoft.com/office/powerpoint/2010/main" val="23339689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3"/>
          <p:cNvGraphicFramePr>
            <a:graphicFrameLocks/>
          </p:cNvGraphicFramePr>
          <p:nvPr>
            <p:extLst>
              <p:ext uri="{D42A27DB-BD31-4B8C-83A1-F6EECF244321}">
                <p14:modId xmlns:p14="http://schemas.microsoft.com/office/powerpoint/2010/main" val="278770988"/>
              </p:ext>
            </p:extLst>
          </p:nvPr>
        </p:nvGraphicFramePr>
        <p:xfrm>
          <a:off x="114300" y="990600"/>
          <a:ext cx="8915400" cy="5318760"/>
        </p:xfrm>
        <a:graphic>
          <a:graphicData uri="http://schemas.openxmlformats.org/drawingml/2006/table">
            <a:tbl>
              <a:tblPr firstRow="1" bandRow="1">
                <a:tableStyleId>{00A15C55-8517-42AA-B614-E9B94910E393}</a:tableStyleId>
              </a:tblPr>
              <a:tblGrid>
                <a:gridCol w="1104900"/>
                <a:gridCol w="2933700"/>
                <a:gridCol w="1257300"/>
                <a:gridCol w="1790700"/>
                <a:gridCol w="1828800"/>
              </a:tblGrid>
              <a:tr h="319669">
                <a:tc>
                  <a:txBody>
                    <a:bodyPr/>
                    <a:lstStyle/>
                    <a:p>
                      <a:r>
                        <a:rPr lang="en-US" sz="1200" dirty="0" smtClean="0">
                          <a:latin typeface="Calibri"/>
                          <a:cs typeface="Calibri"/>
                        </a:rPr>
                        <a:t>Session</a:t>
                      </a:r>
                      <a:endParaRPr lang="en-US" sz="1200" dirty="0">
                        <a:latin typeface="Calibri"/>
                        <a:cs typeface="Calibri"/>
                      </a:endParaRPr>
                    </a:p>
                  </a:txBody>
                  <a:tcPr/>
                </a:tc>
                <a:tc>
                  <a:txBody>
                    <a:bodyPr/>
                    <a:lstStyle/>
                    <a:p>
                      <a:r>
                        <a:rPr lang="en-US" sz="1200" dirty="0" smtClean="0">
                          <a:latin typeface="Calibri"/>
                          <a:cs typeface="Calibri"/>
                        </a:rPr>
                        <a:t>Session details</a:t>
                      </a:r>
                      <a:endParaRPr lang="en-US" sz="1200" dirty="0">
                        <a:latin typeface="Calibri"/>
                        <a:cs typeface="Calibri"/>
                      </a:endParaRPr>
                    </a:p>
                  </a:txBody>
                  <a:tcPr/>
                </a:tc>
                <a:tc>
                  <a:txBody>
                    <a:bodyPr/>
                    <a:lstStyle/>
                    <a:p>
                      <a:r>
                        <a:rPr lang="en-US" sz="1200" dirty="0" smtClean="0">
                          <a:latin typeface="Calibri"/>
                          <a:cs typeface="Calibri"/>
                        </a:rPr>
                        <a:t>Methodology</a:t>
                      </a:r>
                      <a:r>
                        <a:rPr lang="en-US" sz="1200" baseline="0" dirty="0" smtClean="0">
                          <a:latin typeface="Calibri"/>
                          <a:cs typeface="Calibri"/>
                        </a:rPr>
                        <a:t> </a:t>
                      </a:r>
                      <a:endParaRPr lang="en-US" sz="1200" dirty="0">
                        <a:latin typeface="Calibri"/>
                        <a:cs typeface="Calibri"/>
                      </a:endParaRPr>
                    </a:p>
                  </a:txBody>
                  <a:tcPr/>
                </a:tc>
                <a:tc>
                  <a:txBody>
                    <a:bodyPr/>
                    <a:lstStyle/>
                    <a:p>
                      <a:r>
                        <a:rPr lang="en-US" sz="1200" dirty="0" smtClean="0">
                          <a:latin typeface="Calibri"/>
                          <a:cs typeface="Calibri"/>
                        </a:rPr>
                        <a:t>Objective targeted in this session</a:t>
                      </a:r>
                      <a:endParaRPr lang="en-US" sz="1200" dirty="0">
                        <a:latin typeface="Calibri"/>
                        <a:cs typeface="Calibri"/>
                      </a:endParaRPr>
                    </a:p>
                  </a:txBody>
                  <a:tcPr/>
                </a:tc>
                <a:tc>
                  <a:txBody>
                    <a:bodyPr/>
                    <a:lstStyle/>
                    <a:p>
                      <a:r>
                        <a:rPr lang="en-US" sz="1200" dirty="0" smtClean="0">
                          <a:latin typeface="Calibri"/>
                          <a:cs typeface="Calibri"/>
                        </a:rPr>
                        <a:t>Relevant</a:t>
                      </a:r>
                      <a:r>
                        <a:rPr lang="en-US" sz="1200" baseline="0" dirty="0" smtClean="0">
                          <a:latin typeface="Calibri"/>
                          <a:cs typeface="Calibri"/>
                        </a:rPr>
                        <a:t> examples</a:t>
                      </a:r>
                      <a:endParaRPr lang="en-US" sz="1200" dirty="0">
                        <a:latin typeface="Calibri"/>
                        <a:cs typeface="Calibri"/>
                      </a:endParaRPr>
                    </a:p>
                  </a:txBody>
                  <a:tcPr/>
                </a:tc>
              </a:tr>
              <a:tr h="586720">
                <a:tc>
                  <a:txBody>
                    <a:bodyPr/>
                    <a:lstStyle/>
                    <a:p>
                      <a:r>
                        <a:rPr lang="en-US" sz="1400" dirty="0" smtClean="0">
                          <a:latin typeface="Calibri"/>
                          <a:cs typeface="Calibri"/>
                        </a:rPr>
                        <a:t>Hello! </a:t>
                      </a:r>
                      <a:r>
                        <a:rPr lang="en-US" sz="1400" baseline="0" dirty="0" smtClean="0">
                          <a:latin typeface="Calibri"/>
                          <a:cs typeface="Calibri"/>
                        </a:rPr>
                        <a:t> </a:t>
                      </a:r>
                    </a:p>
                    <a:p>
                      <a:r>
                        <a:rPr lang="en-US" sz="1400" baseline="0" dirty="0" smtClean="0">
                          <a:latin typeface="Calibri"/>
                          <a:cs typeface="Calibri"/>
                        </a:rPr>
                        <a:t>&amp; Recap</a:t>
                      </a:r>
                    </a:p>
                    <a:p>
                      <a:r>
                        <a:rPr lang="en-US" sz="1400" baseline="0" dirty="0" smtClean="0">
                          <a:solidFill>
                            <a:schemeClr val="tx1"/>
                          </a:solidFill>
                          <a:latin typeface="Calibri"/>
                          <a:cs typeface="Calibri"/>
                        </a:rPr>
                        <a:t>9-9.15am</a:t>
                      </a:r>
                      <a:endParaRPr lang="en-US" sz="1400" dirty="0">
                        <a:solidFill>
                          <a:schemeClr val="tx1"/>
                        </a:solidFill>
                        <a:latin typeface="Calibri"/>
                        <a:cs typeface="Calibri"/>
                      </a:endParaRPr>
                    </a:p>
                  </a:txBody>
                  <a:tcPr/>
                </a:tc>
                <a:tc>
                  <a:txBody>
                    <a:bodyPr/>
                    <a:lstStyle/>
                    <a:p>
                      <a:pPr marL="88900" marR="0" lvl="0" indent="-88900" algn="l" defTabSz="914400" rtl="0" eaLnBrk="1" fontAlgn="base" latinLnBrk="0" hangingPunct="1">
                        <a:lnSpc>
                          <a:spcPct val="100000"/>
                        </a:lnSpc>
                        <a:spcBef>
                          <a:spcPct val="0"/>
                        </a:spcBef>
                        <a:spcAft>
                          <a:spcPct val="0"/>
                        </a:spcAft>
                        <a:buClrTx/>
                        <a:buSzTx/>
                        <a:buFont typeface="Arial" pitchFamily="34" charset="0"/>
                        <a:buChar char="•"/>
                        <a:tabLst/>
                      </a:pPr>
                      <a:r>
                        <a:rPr kumimoji="0" lang="en-IN" sz="1400" u="none" strike="noStrike" cap="none" normalizeH="0" baseline="0" dirty="0" smtClean="0">
                          <a:ln>
                            <a:noFill/>
                          </a:ln>
                          <a:effectLst/>
                          <a:latin typeface="Calibri"/>
                          <a:cs typeface="Calibri"/>
                        </a:rPr>
                        <a:t> Recap of Day 1</a:t>
                      </a:r>
                      <a:r>
                        <a:rPr kumimoji="0" lang="en-US" sz="1400" u="none" strike="noStrike" cap="none" normalizeH="0" baseline="0" dirty="0" smtClean="0">
                          <a:ln>
                            <a:noFill/>
                          </a:ln>
                          <a:effectLst/>
                          <a:latin typeface="Calibri"/>
                          <a:cs typeface="Calibri"/>
                        </a:rPr>
                        <a:t> &amp; Participant peer coaching partnerships created for the rest of the day.</a:t>
                      </a:r>
                      <a:endParaRPr lang="en-US" sz="1400" dirty="0">
                        <a:solidFill>
                          <a:schemeClr val="tx1"/>
                        </a:solidFill>
                        <a:latin typeface="Calibri"/>
                        <a:cs typeface="Calibri"/>
                      </a:endParaRPr>
                    </a:p>
                  </a:txBody>
                  <a:tcPr/>
                </a:tc>
                <a:tc>
                  <a:txBody>
                    <a:bodyPr/>
                    <a:lstStyle/>
                    <a:p>
                      <a:endParaRPr lang="en-US" sz="1400" dirty="0">
                        <a:solidFill>
                          <a:schemeClr val="tx1"/>
                        </a:solidFill>
                        <a:latin typeface="Calibri"/>
                        <a:cs typeface="Calibri"/>
                      </a:endParaRPr>
                    </a:p>
                  </a:txBody>
                  <a:tcPr/>
                </a:tc>
                <a:tc>
                  <a:txBody>
                    <a:bodyPr/>
                    <a:lstStyle/>
                    <a:p>
                      <a:endParaRPr lang="en-IN" sz="1400" dirty="0">
                        <a:solidFill>
                          <a:schemeClr val="tx1"/>
                        </a:solidFill>
                        <a:latin typeface="Calibri"/>
                        <a:cs typeface="Calibri"/>
                      </a:endParaRPr>
                    </a:p>
                  </a:txBody>
                  <a:tcPr/>
                </a:tc>
                <a:tc>
                  <a:txBody>
                    <a:bodyPr/>
                    <a:lstStyle/>
                    <a:p>
                      <a:endParaRPr lang="en-IN" sz="1400" dirty="0">
                        <a:solidFill>
                          <a:schemeClr val="tx1"/>
                        </a:solidFill>
                        <a:latin typeface="Calibri"/>
                        <a:cs typeface="Calibri"/>
                      </a:endParaRPr>
                    </a:p>
                  </a:txBody>
                  <a:tcPr/>
                </a:tc>
              </a:tr>
              <a:tr h="1371600">
                <a:tc>
                  <a:txBody>
                    <a:bodyPr/>
                    <a:lstStyle/>
                    <a:p>
                      <a:r>
                        <a:rPr lang="en-US" sz="1300" dirty="0" smtClean="0"/>
                        <a:t>Projecting quality</a:t>
                      </a:r>
                    </a:p>
                    <a:p>
                      <a:endParaRPr lang="en-US" sz="1300" dirty="0" smtClean="0">
                        <a:solidFill>
                          <a:schemeClr val="tx1"/>
                        </a:solidFill>
                        <a:latin typeface="+mn-lt"/>
                      </a:endParaRPr>
                    </a:p>
                    <a:p>
                      <a:r>
                        <a:rPr lang="en-US" sz="1300" dirty="0" smtClean="0">
                          <a:solidFill>
                            <a:schemeClr val="tx1"/>
                          </a:solidFill>
                          <a:latin typeface="+mn-lt"/>
                        </a:rPr>
                        <a:t>9.15-10am</a:t>
                      </a:r>
                      <a:endParaRPr lang="en-US" sz="1300" dirty="0">
                        <a:solidFill>
                          <a:schemeClr val="tx1"/>
                        </a:solidFill>
                        <a:latin typeface="+mn-lt"/>
                      </a:endParaRPr>
                    </a:p>
                  </a:txBody>
                  <a:tcPr/>
                </a:tc>
                <a:tc>
                  <a:txBody>
                    <a:bodyPr/>
                    <a:lstStyle/>
                    <a:p>
                      <a:pPr marL="88900" indent="-88900">
                        <a:buFont typeface="Arial" pitchFamily="34" charset="0"/>
                        <a:buChar char="•"/>
                      </a:pPr>
                      <a:r>
                        <a:rPr lang="en-US" sz="1300" dirty="0" smtClean="0"/>
                        <a:t> Recognizing</a:t>
                      </a:r>
                      <a:r>
                        <a:rPr lang="en-US" sz="1300" baseline="0" dirty="0" smtClean="0"/>
                        <a:t> &amp; branding my personal quality.</a:t>
                      </a:r>
                    </a:p>
                    <a:p>
                      <a:pPr marL="88900" indent="-88900">
                        <a:buFont typeface="Arial" pitchFamily="34" charset="0"/>
                        <a:buChar char="•"/>
                      </a:pPr>
                      <a:r>
                        <a:rPr lang="en-US" sz="1300" baseline="0" dirty="0" smtClean="0"/>
                        <a:t>What is the point of me? And</a:t>
                      </a:r>
                    </a:p>
                    <a:p>
                      <a:pPr marL="88900" indent="-88900">
                        <a:buFont typeface="Arial" pitchFamily="34" charset="0"/>
                        <a:buChar char="•"/>
                      </a:pPr>
                      <a:r>
                        <a:rPr lang="en-US" sz="1300" baseline="0" dirty="0" smtClean="0"/>
                        <a:t>What is my Point of view?</a:t>
                      </a:r>
                    </a:p>
                    <a:p>
                      <a:pPr marL="88900" indent="-88900">
                        <a:buFont typeface="Arial" pitchFamily="34" charset="0"/>
                        <a:buChar char="•"/>
                      </a:pPr>
                      <a:r>
                        <a:rPr lang="en-US" sz="1300" baseline="0" dirty="0" smtClean="0">
                          <a:solidFill>
                            <a:schemeClr val="tx1"/>
                          </a:solidFill>
                          <a:latin typeface="+mn-lt"/>
                        </a:rPr>
                        <a:t>Brand gallery </a:t>
                      </a:r>
                      <a:endParaRPr lang="en-US" sz="1300" dirty="0" smtClean="0">
                        <a:solidFill>
                          <a:schemeClr val="tx1"/>
                        </a:solidFill>
                        <a:latin typeface="+mn-lt"/>
                      </a:endParaRPr>
                    </a:p>
                  </a:txBody>
                  <a:tcPr/>
                </a:tc>
                <a:tc>
                  <a:txBody>
                    <a:bodyPr/>
                    <a:lstStyle/>
                    <a:p>
                      <a:r>
                        <a:rPr lang="en-US" sz="1300" dirty="0" smtClean="0"/>
                        <a:t>Participant</a:t>
                      </a:r>
                      <a:r>
                        <a:rPr lang="en-US" sz="1300" baseline="0" dirty="0" smtClean="0"/>
                        <a:t> led self branding exercise</a:t>
                      </a:r>
                    </a:p>
                    <a:p>
                      <a:r>
                        <a:rPr lang="en-US" sz="1300" baseline="0" dirty="0" smtClean="0">
                          <a:solidFill>
                            <a:schemeClr val="tx1"/>
                          </a:solidFill>
                          <a:latin typeface="+mn-lt"/>
                        </a:rPr>
                        <a:t>Viewing each other’s Brand in a group created gallery </a:t>
                      </a:r>
                      <a:endParaRPr lang="en-US" sz="1300" dirty="0">
                        <a:solidFill>
                          <a:schemeClr val="tx1"/>
                        </a:solidFill>
                        <a:latin typeface="+mn-lt"/>
                      </a:endParaRPr>
                    </a:p>
                  </a:txBody>
                  <a:tcPr/>
                </a:tc>
                <a:tc>
                  <a:txBody>
                    <a:bodyPr/>
                    <a:lstStyle/>
                    <a:p>
                      <a:pPr marL="0" lvl="3" algn="l" defTabSz="914400" rtl="0" eaLnBrk="1" latinLnBrk="0" hangingPunct="1">
                        <a:buFont typeface="Arial" pitchFamily="34" charset="0"/>
                        <a:buNone/>
                        <a:defRPr/>
                      </a:pPr>
                      <a:r>
                        <a:rPr lang="en-US" sz="1300" kern="1200" dirty="0" smtClean="0"/>
                        <a:t>Check &amp; Identify own tendencies &amp; behaviors</a:t>
                      </a:r>
                      <a:r>
                        <a:rPr lang="en-IN" sz="1300" kern="1200" dirty="0" smtClean="0"/>
                        <a:t>. </a:t>
                      </a:r>
                      <a:r>
                        <a:rPr lang="en-GB" sz="1300" kern="1200" dirty="0" smtClean="0"/>
                        <a:t>Connected to  own integrity.</a:t>
                      </a:r>
                      <a:endParaRPr lang="en-US" sz="1300" kern="1200" dirty="0" smtClean="0"/>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r>
                        <a:rPr lang="en-US" sz="1300" kern="1200" dirty="0" smtClean="0">
                          <a:solidFill>
                            <a:schemeClr val="tx1"/>
                          </a:solidFill>
                          <a:latin typeface="+mn-lt"/>
                          <a:ea typeface="+mn-ea"/>
                          <a:cs typeface="+mn-cs"/>
                        </a:rPr>
                        <a:t>“Over</a:t>
                      </a:r>
                      <a:r>
                        <a:rPr lang="en-US" sz="1300" kern="1200" baseline="0" dirty="0" smtClean="0">
                          <a:solidFill>
                            <a:schemeClr val="tx1"/>
                          </a:solidFill>
                          <a:latin typeface="+mn-lt"/>
                          <a:ea typeface="+mn-ea"/>
                          <a:cs typeface="+mn-cs"/>
                        </a:rPr>
                        <a:t> the years I have come to form a brand but every brand needs a 2 point O.” </a:t>
                      </a:r>
                      <a:endParaRPr lang="en-US" sz="1300" kern="1200" dirty="0" smtClean="0">
                        <a:solidFill>
                          <a:schemeClr val="tx1"/>
                        </a:solidFill>
                        <a:latin typeface="+mn-lt"/>
                        <a:ea typeface="+mn-ea"/>
                        <a:cs typeface="+mn-cs"/>
                      </a:endParaRPr>
                    </a:p>
                  </a:txBody>
                  <a:tcPr/>
                </a:tc>
              </a:tr>
              <a:tr h="1371600">
                <a:tc>
                  <a:txBody>
                    <a:bodyPr/>
                    <a:lstStyle/>
                    <a:p>
                      <a:r>
                        <a:rPr lang="en-US" sz="1400" dirty="0" smtClean="0">
                          <a:latin typeface="Calibri"/>
                          <a:cs typeface="Calibri"/>
                        </a:rPr>
                        <a:t>Chemistry</a:t>
                      </a:r>
                    </a:p>
                    <a:p>
                      <a:endParaRPr lang="en-US" sz="1400" dirty="0" smtClean="0">
                        <a:solidFill>
                          <a:schemeClr val="tx1"/>
                        </a:solidFill>
                        <a:latin typeface="Calibri"/>
                        <a:cs typeface="Calibri"/>
                      </a:endParaRPr>
                    </a:p>
                    <a:p>
                      <a:r>
                        <a:rPr lang="en-US" sz="1400" dirty="0" smtClean="0">
                          <a:solidFill>
                            <a:schemeClr val="tx1"/>
                          </a:solidFill>
                          <a:latin typeface="Calibri"/>
                          <a:cs typeface="Calibri"/>
                        </a:rPr>
                        <a:t>(Using Meeting Simulation)</a:t>
                      </a:r>
                    </a:p>
                    <a:p>
                      <a:endParaRPr lang="en-US" sz="1400" dirty="0" smtClean="0">
                        <a:solidFill>
                          <a:schemeClr val="tx1"/>
                        </a:solidFill>
                        <a:latin typeface="Calibri"/>
                        <a:cs typeface="Calibri"/>
                      </a:endParaRPr>
                    </a:p>
                    <a:p>
                      <a:r>
                        <a:rPr lang="en-US" sz="1400" dirty="0" smtClean="0">
                          <a:solidFill>
                            <a:schemeClr val="tx1"/>
                          </a:solidFill>
                          <a:latin typeface="Calibri"/>
                          <a:cs typeface="Calibri"/>
                        </a:rPr>
                        <a:t>10-12.30pm</a:t>
                      </a:r>
                    </a:p>
                    <a:p>
                      <a:endParaRPr lang="en-US" sz="1400" dirty="0" smtClean="0">
                        <a:solidFill>
                          <a:schemeClr val="tx1"/>
                        </a:solidFill>
                        <a:latin typeface="Calibri"/>
                        <a:cs typeface="Calibri"/>
                      </a:endParaRPr>
                    </a:p>
                    <a:p>
                      <a:r>
                        <a:rPr lang="en-US" sz="1400" b="1" dirty="0" smtClean="0">
                          <a:solidFill>
                            <a:srgbClr val="FF0000"/>
                          </a:solidFill>
                          <a:latin typeface="Calibri"/>
                          <a:cs typeface="Calibri"/>
                        </a:rPr>
                        <a:t>Tea</a:t>
                      </a:r>
                    </a:p>
                    <a:p>
                      <a:r>
                        <a:rPr lang="en-US" sz="1400" b="1" dirty="0" smtClean="0">
                          <a:solidFill>
                            <a:srgbClr val="FF0000"/>
                          </a:solidFill>
                          <a:latin typeface="Calibri"/>
                          <a:cs typeface="Calibri"/>
                        </a:rPr>
                        <a:t>10.45-11am</a:t>
                      </a:r>
                    </a:p>
                  </a:txBody>
                  <a:tcPr/>
                </a:tc>
                <a:tc>
                  <a:txBody>
                    <a:bodyPr/>
                    <a:lstStyle/>
                    <a:p>
                      <a:pPr marL="88900" marR="0" lvl="0" indent="-88900" algn="l" defTabSz="914400" rtl="0" eaLnBrk="1" fontAlgn="base" latinLnBrk="0" hangingPunct="1">
                        <a:lnSpc>
                          <a:spcPct val="90000"/>
                        </a:lnSpc>
                        <a:spcBef>
                          <a:spcPct val="0"/>
                        </a:spcBef>
                        <a:spcAft>
                          <a:spcPct val="0"/>
                        </a:spcAft>
                        <a:buClrTx/>
                        <a:buSzTx/>
                        <a:buFont typeface="Arial" pitchFamily="34" charset="0"/>
                        <a:buChar char="•"/>
                        <a:tabLst/>
                      </a:pPr>
                      <a:r>
                        <a:rPr kumimoji="0" lang="en-US" sz="1400" u="none" strike="noStrike" kern="1200" cap="none" normalizeH="0" baseline="0" dirty="0" smtClean="0">
                          <a:ln>
                            <a:noFill/>
                          </a:ln>
                          <a:effectLst/>
                          <a:latin typeface="Calibri"/>
                          <a:cs typeface="Calibri"/>
                        </a:rPr>
                        <a:t>Attention</a:t>
                      </a:r>
                      <a:r>
                        <a:rPr kumimoji="0" lang="en-IN" sz="1400" u="none" strike="noStrike" kern="1200" cap="none" normalizeH="0" baseline="0" dirty="0" smtClean="0">
                          <a:ln>
                            <a:noFill/>
                          </a:ln>
                          <a:effectLst/>
                          <a:latin typeface="Calibri"/>
                          <a:cs typeface="Calibri"/>
                        </a:rPr>
                        <a:t> - </a:t>
                      </a:r>
                      <a:r>
                        <a:rPr kumimoji="0" lang="en-US" sz="1400" u="none" strike="noStrike" kern="1200" cap="none" normalizeH="0" baseline="0" dirty="0" smtClean="0">
                          <a:ln>
                            <a:noFill/>
                          </a:ln>
                          <a:effectLst/>
                          <a:latin typeface="Calibri"/>
                          <a:cs typeface="Calibri"/>
                        </a:rPr>
                        <a:t>Choosing where to focus.</a:t>
                      </a:r>
                      <a:r>
                        <a:rPr kumimoji="0" lang="en-IN" sz="1400" u="none" strike="noStrike" kern="1200" cap="none" normalizeH="0" baseline="0" dirty="0" smtClean="0">
                          <a:ln>
                            <a:noFill/>
                          </a:ln>
                          <a:effectLst/>
                          <a:latin typeface="Calibri"/>
                          <a:cs typeface="Calibri"/>
                        </a:rPr>
                        <a:t> </a:t>
                      </a:r>
                      <a:r>
                        <a:rPr kumimoji="0" lang="en-US" sz="1400" u="none" strike="noStrike" kern="1200" cap="none" normalizeH="0" baseline="0" dirty="0" smtClean="0">
                          <a:ln>
                            <a:noFill/>
                          </a:ln>
                          <a:effectLst/>
                          <a:latin typeface="Calibri"/>
                          <a:cs typeface="Calibri"/>
                        </a:rPr>
                        <a:t>Focusing attention on the other person or people.</a:t>
                      </a:r>
                      <a:endParaRPr kumimoji="0" lang="en-IN" sz="1400" u="none" strike="noStrike" kern="1200" cap="none" normalizeH="0" baseline="0" dirty="0" smtClean="0">
                        <a:ln>
                          <a:noFill/>
                        </a:ln>
                        <a:effectLst/>
                        <a:latin typeface="Calibri"/>
                        <a:cs typeface="Calibri"/>
                      </a:endParaRPr>
                    </a:p>
                    <a:p>
                      <a:pPr marL="88900" marR="0" lvl="0" indent="-88900" algn="l" defTabSz="914400" rtl="0" eaLnBrk="1" fontAlgn="base" latinLnBrk="0" hangingPunct="1">
                        <a:lnSpc>
                          <a:spcPct val="90000"/>
                        </a:lnSpc>
                        <a:spcBef>
                          <a:spcPct val="0"/>
                        </a:spcBef>
                        <a:spcAft>
                          <a:spcPct val="0"/>
                        </a:spcAft>
                        <a:buClrTx/>
                        <a:buSzTx/>
                        <a:buFont typeface="Arial" pitchFamily="34" charset="0"/>
                        <a:buChar char="•"/>
                        <a:tabLst/>
                      </a:pPr>
                      <a:r>
                        <a:rPr kumimoji="0" lang="en-US" sz="1400" u="none" strike="noStrike" kern="1200" cap="none" normalizeH="0" baseline="0" dirty="0" smtClean="0">
                          <a:ln>
                            <a:noFill/>
                          </a:ln>
                          <a:effectLst/>
                          <a:latin typeface="Calibri"/>
                          <a:cs typeface="Calibri"/>
                        </a:rPr>
                        <a:t>Interdependence</a:t>
                      </a:r>
                      <a:r>
                        <a:rPr kumimoji="0" lang="en-IN" sz="1400" u="none" strike="noStrike" kern="1200" cap="none" normalizeH="0" baseline="0" dirty="0" smtClean="0">
                          <a:ln>
                            <a:noFill/>
                          </a:ln>
                          <a:effectLst/>
                          <a:latin typeface="Calibri"/>
                          <a:cs typeface="Calibri"/>
                        </a:rPr>
                        <a:t> - </a:t>
                      </a:r>
                      <a:r>
                        <a:rPr kumimoji="0" lang="en-US" sz="1400" u="none" strike="noStrike" kern="1200" cap="none" normalizeH="0" baseline="0" dirty="0" smtClean="0">
                          <a:ln>
                            <a:noFill/>
                          </a:ln>
                          <a:effectLst/>
                          <a:latin typeface="Calibri"/>
                          <a:cs typeface="Calibri"/>
                        </a:rPr>
                        <a:t>Working creatively in partnership and collaboration with others..</a:t>
                      </a:r>
                      <a:endParaRPr kumimoji="0" lang="en-IN" sz="1400" u="none" strike="noStrike" kern="1200" cap="none" normalizeH="0" baseline="0" dirty="0" smtClean="0">
                        <a:ln>
                          <a:noFill/>
                        </a:ln>
                        <a:effectLst/>
                        <a:latin typeface="Calibri"/>
                        <a:cs typeface="Calibri"/>
                      </a:endParaRPr>
                    </a:p>
                    <a:p>
                      <a:pPr marL="88900" marR="0" lvl="0" indent="-88900" algn="l" defTabSz="914400" rtl="0" eaLnBrk="1" fontAlgn="base" latinLnBrk="0" hangingPunct="1">
                        <a:lnSpc>
                          <a:spcPct val="90000"/>
                        </a:lnSpc>
                        <a:spcBef>
                          <a:spcPct val="0"/>
                        </a:spcBef>
                        <a:spcAft>
                          <a:spcPct val="0"/>
                        </a:spcAft>
                        <a:buClrTx/>
                        <a:buSzTx/>
                        <a:buFont typeface="Arial" pitchFamily="34" charset="0"/>
                        <a:buChar char="•"/>
                        <a:tabLst/>
                      </a:pPr>
                      <a:r>
                        <a:rPr kumimoji="0" lang="en-US" sz="1400" u="none" strike="noStrike" kern="1200" cap="none" normalizeH="0" baseline="0" dirty="0" smtClean="0">
                          <a:ln>
                            <a:noFill/>
                          </a:ln>
                          <a:effectLst/>
                          <a:latin typeface="Calibri"/>
                          <a:cs typeface="Calibri"/>
                        </a:rPr>
                        <a:t>Rapport</a:t>
                      </a:r>
                      <a:r>
                        <a:rPr kumimoji="0" lang="en-IN" sz="1400" u="none" strike="noStrike" kern="1200" cap="none" normalizeH="0" baseline="0" dirty="0" smtClean="0">
                          <a:ln>
                            <a:noFill/>
                          </a:ln>
                          <a:effectLst/>
                          <a:latin typeface="Calibri"/>
                          <a:cs typeface="Calibri"/>
                        </a:rPr>
                        <a:t> - </a:t>
                      </a:r>
                      <a:r>
                        <a:rPr kumimoji="0" lang="en-US" sz="1400" u="none" strike="noStrike" kern="1200" cap="none" normalizeH="0" baseline="0" dirty="0" smtClean="0">
                          <a:ln>
                            <a:noFill/>
                          </a:ln>
                          <a:effectLst/>
                          <a:latin typeface="Calibri"/>
                          <a:cs typeface="Calibri"/>
                        </a:rPr>
                        <a:t>Mirroring and developing sensitivity to others, Developing empathy, Understanding the other person.</a:t>
                      </a:r>
                    </a:p>
                    <a:p>
                      <a:pPr marL="88900" marR="0" lvl="0" indent="-88900" algn="l" defTabSz="914400" rtl="0" eaLnBrk="1" fontAlgn="base" latinLnBrk="0" hangingPunct="1">
                        <a:lnSpc>
                          <a:spcPct val="90000"/>
                        </a:lnSpc>
                        <a:spcBef>
                          <a:spcPct val="0"/>
                        </a:spcBef>
                        <a:spcAft>
                          <a:spcPct val="0"/>
                        </a:spcAft>
                        <a:buClrTx/>
                        <a:buSzTx/>
                        <a:buFont typeface="Arial" pitchFamily="34" charset="0"/>
                        <a:buChar char="•"/>
                        <a:tabLst/>
                      </a:pPr>
                      <a:r>
                        <a:rPr kumimoji="0" lang="en-US" sz="1400" u="none" strike="noStrike" kern="1200" cap="none" normalizeH="0" baseline="0" dirty="0" smtClean="0">
                          <a:ln>
                            <a:noFill/>
                          </a:ln>
                          <a:effectLst/>
                          <a:latin typeface="Calibri"/>
                          <a:cs typeface="Calibri"/>
                        </a:rPr>
                        <a:t>Understanding different global cultural nuances</a:t>
                      </a:r>
                      <a:endParaRPr kumimoji="0" lang="en-IN" sz="1400" b="0" i="0" u="none" strike="noStrike" kern="1200" cap="none" normalizeH="0" baseline="0" dirty="0">
                        <a:ln>
                          <a:noFill/>
                        </a:ln>
                        <a:solidFill>
                          <a:schemeClr val="tx1"/>
                        </a:solidFill>
                        <a:effectLst/>
                        <a:latin typeface="Calibri"/>
                        <a:ea typeface="ＭＳ Ｐゴシック" pitchFamily="-32" charset="-128"/>
                        <a:cs typeface="Calibri"/>
                      </a:endParaRPr>
                    </a:p>
                  </a:txBody>
                  <a:tcPr/>
                </a:tc>
                <a:tc>
                  <a:txBody>
                    <a:bodyPr/>
                    <a:lstStyle/>
                    <a:p>
                      <a:r>
                        <a:rPr lang="en-US" sz="1400" dirty="0" smtClean="0">
                          <a:latin typeface="Calibri"/>
                          <a:cs typeface="Calibri"/>
                        </a:rPr>
                        <a:t>Facilitator</a:t>
                      </a:r>
                      <a:r>
                        <a:rPr lang="en-US" sz="1400" baseline="0" dirty="0" smtClean="0">
                          <a:latin typeface="Calibri"/>
                          <a:cs typeface="Calibri"/>
                        </a:rPr>
                        <a:t> led psychodrama</a:t>
                      </a:r>
                    </a:p>
                    <a:p>
                      <a:r>
                        <a:rPr lang="en-US" sz="1400" baseline="0" dirty="0" smtClean="0">
                          <a:latin typeface="Calibri"/>
                          <a:cs typeface="Calibri"/>
                        </a:rPr>
                        <a:t>exercises</a:t>
                      </a:r>
                      <a:endParaRPr lang="en-US" sz="1400" dirty="0">
                        <a:solidFill>
                          <a:schemeClr val="tx1"/>
                        </a:solidFill>
                        <a:latin typeface="Calibri"/>
                        <a:cs typeface="Calibri"/>
                      </a:endParaRPr>
                    </a:p>
                  </a:txBody>
                  <a:tcPr/>
                </a:tc>
                <a:tc>
                  <a:txBody>
                    <a:bodyPr/>
                    <a:lstStyle/>
                    <a:p>
                      <a:pPr>
                        <a:buFont typeface="Arial" pitchFamily="34" charset="0"/>
                        <a:buNone/>
                      </a:pPr>
                      <a:r>
                        <a:rPr lang="en-US" sz="1400" kern="1200" dirty="0" smtClean="0">
                          <a:latin typeface="Calibri"/>
                          <a:cs typeface="Calibri"/>
                        </a:rPr>
                        <a:t>Capable in influencing outcomes of meetings/discussions</a:t>
                      </a:r>
                      <a:endParaRPr lang="en-IN" sz="1400" kern="1200" dirty="0" smtClean="0">
                        <a:latin typeface="Calibri"/>
                        <a:cs typeface="Calibri"/>
                      </a:endParaRPr>
                    </a:p>
                    <a:p>
                      <a:pPr marL="0" marR="0" lvl="5" indent="0" algn="l" defTabSz="914400" rtl="0" eaLnBrk="1" fontAlgn="auto" latinLnBrk="0" hangingPunct="1">
                        <a:lnSpc>
                          <a:spcPct val="100000"/>
                        </a:lnSpc>
                        <a:spcBef>
                          <a:spcPts val="0"/>
                        </a:spcBef>
                        <a:spcAft>
                          <a:spcPts val="0"/>
                        </a:spcAft>
                        <a:buClrTx/>
                        <a:buSzTx/>
                        <a:buFont typeface="Arial" pitchFamily="34" charset="0"/>
                        <a:buNone/>
                        <a:tabLst/>
                        <a:defRPr/>
                      </a:pPr>
                      <a:r>
                        <a:rPr lang="en-US" sz="1400" kern="1200" dirty="0" smtClean="0">
                          <a:latin typeface="Calibri"/>
                          <a:cs typeface="Calibri"/>
                        </a:rPr>
                        <a:t>Comfortable in influencing people and teams. Follow global protocols in interaction</a:t>
                      </a:r>
                    </a:p>
                    <a:p>
                      <a:pPr>
                        <a:buFont typeface="Arial" pitchFamily="34" charset="0"/>
                        <a:buNone/>
                      </a:pPr>
                      <a:r>
                        <a:rPr lang="en-GB" sz="1400" kern="1200" dirty="0" smtClean="0">
                          <a:latin typeface="Calibri"/>
                          <a:cs typeface="Calibri"/>
                        </a:rPr>
                        <a:t>Building rapport </a:t>
                      </a:r>
                      <a:r>
                        <a:rPr lang="mr-IN" sz="1400" kern="1200" dirty="0" smtClean="0">
                          <a:latin typeface="Calibri"/>
                          <a:cs typeface="Calibri"/>
                        </a:rPr>
                        <a:t>–</a:t>
                      </a:r>
                      <a:r>
                        <a:rPr lang="en-GB" sz="1400" kern="1200" dirty="0" smtClean="0">
                          <a:latin typeface="Calibri"/>
                          <a:cs typeface="Calibri"/>
                        </a:rPr>
                        <a:t> able to listen &amp; connect with stakeholders</a:t>
                      </a:r>
                      <a:endParaRPr lang="en-IN" sz="1400" kern="1200" dirty="0">
                        <a:solidFill>
                          <a:schemeClr val="tx1"/>
                        </a:solidFill>
                        <a:latin typeface="Calibri"/>
                        <a:ea typeface="+mn-ea"/>
                        <a:cs typeface="Calibri"/>
                      </a:endParaRPr>
                    </a:p>
                  </a:txBody>
                  <a:tcPr/>
                </a:tc>
                <a:tc>
                  <a:txBody>
                    <a:bodyPr/>
                    <a:lstStyle/>
                    <a:p>
                      <a:pPr>
                        <a:buFont typeface="Arial" pitchFamily="34" charset="0"/>
                        <a:buNone/>
                      </a:pPr>
                      <a:r>
                        <a:rPr lang="en-IN" sz="1400" kern="1200" dirty="0" smtClean="0">
                          <a:solidFill>
                            <a:schemeClr val="tx1"/>
                          </a:solidFill>
                          <a:latin typeface="Calibri"/>
                          <a:ea typeface="+mn-ea"/>
                          <a:cs typeface="Calibri"/>
                        </a:rPr>
                        <a:t>“I</a:t>
                      </a:r>
                      <a:r>
                        <a:rPr lang="en-IN" sz="1400" kern="1200" baseline="0" dirty="0" smtClean="0">
                          <a:solidFill>
                            <a:schemeClr val="tx1"/>
                          </a:solidFill>
                          <a:latin typeface="Calibri"/>
                          <a:ea typeface="+mn-ea"/>
                          <a:cs typeface="Calibri"/>
                        </a:rPr>
                        <a:t> want to be able to listen to people better.”</a:t>
                      </a:r>
                    </a:p>
                    <a:p>
                      <a:pPr>
                        <a:buFont typeface="Arial" pitchFamily="34" charset="0"/>
                        <a:buNone/>
                      </a:pPr>
                      <a:endParaRPr lang="en-IN" sz="1400" kern="1200" baseline="0" dirty="0" smtClean="0">
                        <a:solidFill>
                          <a:schemeClr val="tx1"/>
                        </a:solidFill>
                        <a:latin typeface="Calibri"/>
                        <a:ea typeface="+mn-ea"/>
                        <a:cs typeface="Calibri"/>
                      </a:endParaRPr>
                    </a:p>
                    <a:p>
                      <a:pPr>
                        <a:buFont typeface="Arial" pitchFamily="34" charset="0"/>
                        <a:buNone/>
                      </a:pPr>
                      <a:r>
                        <a:rPr lang="en-IN" sz="1400" kern="1200" baseline="0" dirty="0" smtClean="0">
                          <a:solidFill>
                            <a:schemeClr val="tx1"/>
                          </a:solidFill>
                          <a:latin typeface="Calibri"/>
                          <a:ea typeface="+mn-ea"/>
                          <a:cs typeface="Calibri"/>
                        </a:rPr>
                        <a:t>“Many times I find myself saying that the job needs to get done, it makes all my interactions very to the point.” </a:t>
                      </a:r>
                    </a:p>
                    <a:p>
                      <a:pPr>
                        <a:buFont typeface="Arial" pitchFamily="34" charset="0"/>
                        <a:buNone/>
                      </a:pPr>
                      <a:endParaRPr lang="en-IN" sz="1400" kern="1200" dirty="0">
                        <a:solidFill>
                          <a:schemeClr val="tx1"/>
                        </a:solidFill>
                        <a:latin typeface="Calibri"/>
                        <a:ea typeface="+mn-ea"/>
                        <a:cs typeface="Calibri"/>
                      </a:endParaRPr>
                    </a:p>
                  </a:txBody>
                  <a:tcPr/>
                </a:tc>
              </a:tr>
            </a:tbl>
          </a:graphicData>
        </a:graphic>
      </p:graphicFrame>
      <p:sp>
        <p:nvSpPr>
          <p:cNvPr id="5" name="TextBox 4"/>
          <p:cNvSpPr txBox="1"/>
          <p:nvPr/>
        </p:nvSpPr>
        <p:spPr>
          <a:xfrm>
            <a:off x="0" y="76200"/>
            <a:ext cx="9144000" cy="461665"/>
          </a:xfrm>
          <a:prstGeom prst="rect">
            <a:avLst/>
          </a:prstGeom>
          <a:solidFill>
            <a:schemeClr val="tx2"/>
          </a:solidFill>
        </p:spPr>
        <p:txBody>
          <a:bodyPr wrap="square">
            <a:spAutoFit/>
          </a:bodyPr>
          <a:lstStyle/>
          <a:p>
            <a:pPr fontAlgn="auto">
              <a:spcBef>
                <a:spcPts val="0"/>
              </a:spcBef>
              <a:spcAft>
                <a:spcPts val="0"/>
              </a:spcAft>
              <a:defRPr/>
            </a:pPr>
            <a:endParaRPr lang="en-US" sz="2400" b="1" dirty="0">
              <a:solidFill>
                <a:srgbClr val="44546A"/>
              </a:solidFill>
              <a:latin typeface="Arial" pitchFamily="34" charset="0"/>
              <a:ea typeface="Times New Roman" pitchFamily="18" charset="0"/>
              <a:cs typeface="Arial" pitchFamily="34" charset="0"/>
            </a:endParaRPr>
          </a:p>
        </p:txBody>
      </p:sp>
      <p:sp>
        <p:nvSpPr>
          <p:cNvPr id="6" name="Rectangle 4"/>
          <p:cNvSpPr>
            <a:spLocks noChangeArrowheads="1"/>
          </p:cNvSpPr>
          <p:nvPr/>
        </p:nvSpPr>
        <p:spPr bwMode="auto">
          <a:xfrm>
            <a:off x="1" y="0"/>
            <a:ext cx="8762999" cy="523220"/>
          </a:xfrm>
          <a:prstGeom prst="rect">
            <a:avLst/>
          </a:prstGeom>
          <a:noFill/>
          <a:ln w="9525">
            <a:noFill/>
            <a:miter lim="800000"/>
            <a:headEnd/>
            <a:tailEnd/>
          </a:ln>
        </p:spPr>
        <p:txBody>
          <a:bodyPr wrap="square">
            <a:spAutoFit/>
          </a:bodyPr>
          <a:lstStyle/>
          <a:p>
            <a:pPr fontAlgn="auto">
              <a:spcBef>
                <a:spcPts val="0"/>
              </a:spcBef>
              <a:spcAft>
                <a:spcPts val="0"/>
              </a:spcAft>
            </a:pPr>
            <a:r>
              <a:rPr lang="en-US" sz="2800" b="1" dirty="0" smtClean="0">
                <a:solidFill>
                  <a:srgbClr val="FFFF00"/>
                </a:solidFill>
                <a:latin typeface="Calibri" pitchFamily="34" charset="0"/>
                <a:cs typeface="+mn-cs"/>
              </a:rPr>
              <a:t>Design – Personal Impact Workshop Outline – Day 2   </a:t>
            </a:r>
            <a:endParaRPr lang="en-US" sz="2800" dirty="0">
              <a:solidFill>
                <a:srgbClr val="FFFF00"/>
              </a:solidFill>
              <a:latin typeface="Calibri" pitchFamily="34" charset="0"/>
              <a:cs typeface="+mn-cs"/>
            </a:endParaRPr>
          </a:p>
        </p:txBody>
      </p:sp>
    </p:spTree>
    <p:extLst>
      <p:ext uri="{BB962C8B-B14F-4D97-AF65-F5344CB8AC3E}">
        <p14:creationId xmlns:p14="http://schemas.microsoft.com/office/powerpoint/2010/main" val="32125103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0"/>
            <a:ext cx="4952999" cy="461665"/>
          </a:xfrm>
          <a:prstGeom prst="rect">
            <a:avLst/>
          </a:prstGeom>
        </p:spPr>
        <p:txBody>
          <a:bodyPr wrap="square">
            <a:spAutoFit/>
          </a:bodyPr>
          <a:lstStyle/>
          <a:p>
            <a:pPr>
              <a:defRPr/>
            </a:pPr>
            <a:r>
              <a:rPr lang="en-GB" sz="2400" b="1" dirty="0">
                <a:solidFill>
                  <a:schemeClr val="tx2"/>
                </a:solidFill>
                <a:latin typeface="Arial" pitchFamily="34" charset="0"/>
                <a:ea typeface="Times New Roman" pitchFamily="18" charset="0"/>
                <a:cs typeface="Arial" pitchFamily="34" charset="0"/>
              </a:rPr>
              <a:t>Your need as we understand</a:t>
            </a:r>
            <a:endParaRPr lang="en-US" sz="2400" b="1" dirty="0">
              <a:solidFill>
                <a:schemeClr val="tx2"/>
              </a:solidFill>
              <a:latin typeface="Arial" pitchFamily="34" charset="0"/>
              <a:ea typeface="Times New Roman" pitchFamily="18" charset="0"/>
              <a:cs typeface="Arial" pitchFamily="34" charset="0"/>
            </a:endParaRPr>
          </a:p>
        </p:txBody>
      </p:sp>
      <p:sp>
        <p:nvSpPr>
          <p:cNvPr id="11" name="Rounded Rectangle 10"/>
          <p:cNvSpPr/>
          <p:nvPr/>
        </p:nvSpPr>
        <p:spPr>
          <a:xfrm>
            <a:off x="166922" y="6177983"/>
            <a:ext cx="453980" cy="4572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sp>
        <p:nvSpPr>
          <p:cNvPr id="4" name="Rounded Rectangle 3"/>
          <p:cNvSpPr>
            <a:spLocks noChangeArrowheads="1"/>
          </p:cNvSpPr>
          <p:nvPr/>
        </p:nvSpPr>
        <p:spPr bwMode="auto">
          <a:xfrm>
            <a:off x="1495652" y="535643"/>
            <a:ext cx="7469148" cy="1293971"/>
          </a:xfrm>
          <a:prstGeom prst="roundRect">
            <a:avLst/>
          </a:prstGeom>
          <a:noFill/>
          <a:ln w="9525">
            <a:solidFill>
              <a:schemeClr val="bg1">
                <a:lumMod val="65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lang="en-US" sz="1400" b="1" dirty="0" err="1" smtClean="0">
                <a:latin typeface="+mn-lt"/>
                <a:ea typeface="Times New Roman" pitchFamily="18" charset="0"/>
              </a:rPr>
              <a:t>Genpact</a:t>
            </a:r>
            <a:r>
              <a:rPr lang="en-US" sz="1400" b="1" dirty="0" smtClean="0">
                <a:latin typeface="+mn-lt"/>
                <a:ea typeface="Times New Roman" pitchFamily="18" charset="0"/>
              </a:rPr>
              <a:t> GOLD (</a:t>
            </a:r>
            <a:r>
              <a:rPr lang="en-US" sz="1400" b="1" dirty="0" err="1" smtClean="0">
                <a:latin typeface="+mn-lt"/>
                <a:ea typeface="Times New Roman" pitchFamily="18" charset="0"/>
              </a:rPr>
              <a:t>Genpact</a:t>
            </a:r>
            <a:r>
              <a:rPr lang="en-US" sz="1400" b="1" dirty="0" smtClean="0">
                <a:latin typeface="+mn-lt"/>
                <a:ea typeface="Times New Roman" pitchFamily="18" charset="0"/>
              </a:rPr>
              <a:t> Operations Leadership Development) is a high profile, high visibility learning journey for Band 4 Operations leaders at </a:t>
            </a:r>
            <a:r>
              <a:rPr lang="en-US" sz="1400" b="1" dirty="0" err="1" smtClean="0">
                <a:latin typeface="+mn-lt"/>
                <a:ea typeface="Times New Roman" pitchFamily="18" charset="0"/>
              </a:rPr>
              <a:t>Genpact</a:t>
            </a:r>
            <a:r>
              <a:rPr lang="en-US" sz="1400" b="1" dirty="0" smtClean="0">
                <a:latin typeface="+mn-lt"/>
                <a:ea typeface="Times New Roman" pitchFamily="18" charset="0"/>
              </a:rPr>
              <a:t>. (Managers to Sr. Managers population) </a:t>
            </a:r>
            <a:r>
              <a:rPr lang="en-US" sz="1400" b="1" dirty="0" err="1" smtClean="0">
                <a:latin typeface="+mn-lt"/>
                <a:ea typeface="Times New Roman" pitchFamily="18" charset="0"/>
              </a:rPr>
              <a:t>Genpact</a:t>
            </a:r>
            <a:r>
              <a:rPr lang="en-US" sz="1400" b="1" dirty="0" smtClean="0">
                <a:latin typeface="+mn-lt"/>
                <a:ea typeface="Times New Roman" pitchFamily="18" charset="0"/>
              </a:rPr>
              <a:t> selects 85 odd leaders from 900 applications to be a part of this 18 month leadership journey. The participants are selected based on an online assessment and their last 3 appraisals. A GOLD batch, starts in January and graduates in May, the following year.</a:t>
            </a:r>
            <a:endParaRPr lang="en-US" sz="1400" b="1" dirty="0">
              <a:latin typeface="+mn-lt"/>
              <a:ea typeface="Times New Roman" pitchFamily="18" charset="0"/>
            </a:endParaRPr>
          </a:p>
        </p:txBody>
      </p:sp>
      <p:sp>
        <p:nvSpPr>
          <p:cNvPr id="2" name="Rectangle 1"/>
          <p:cNvSpPr/>
          <p:nvPr/>
        </p:nvSpPr>
        <p:spPr>
          <a:xfrm>
            <a:off x="-34254" y="815582"/>
            <a:ext cx="1683474" cy="400110"/>
          </a:xfrm>
          <a:prstGeom prst="rect">
            <a:avLst/>
          </a:prstGeom>
          <a:noFill/>
        </p:spPr>
        <p:txBody>
          <a:bodyPr wrap="none" lIns="91440" tIns="45720" rIns="91440" bIns="45720">
            <a:spAutoFit/>
          </a:bodyPr>
          <a:lstStyle/>
          <a:p>
            <a:pPr algn="ctr"/>
            <a:r>
              <a:rPr lang="en-US" sz="2000" b="1" cap="none" spc="0"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rPr>
              <a:t>Background</a:t>
            </a:r>
            <a:endParaRPr lang="en-US" sz="2000" b="1" cap="none" spc="0"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endParaRPr>
          </a:p>
        </p:txBody>
      </p:sp>
      <p:sp>
        <p:nvSpPr>
          <p:cNvPr id="17" name="Rounded Rectangle 16"/>
          <p:cNvSpPr>
            <a:spLocks noChangeArrowheads="1"/>
          </p:cNvSpPr>
          <p:nvPr/>
        </p:nvSpPr>
        <p:spPr bwMode="auto">
          <a:xfrm>
            <a:off x="1648052" y="1828802"/>
            <a:ext cx="7469148" cy="1293971"/>
          </a:xfrm>
          <a:prstGeom prst="roundRect">
            <a:avLst/>
          </a:prstGeom>
          <a:noFill/>
          <a:ln w="9525">
            <a:solidFill>
              <a:schemeClr val="bg1">
                <a:lumMod val="65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lang="en-US" sz="1400" b="1" dirty="0" err="1" smtClean="0">
                <a:latin typeface="+mn-lt"/>
                <a:ea typeface="Times New Roman" pitchFamily="18" charset="0"/>
              </a:rPr>
              <a:t>MaynardLeigh</a:t>
            </a:r>
            <a:r>
              <a:rPr lang="en-US" sz="1400" b="1" dirty="0" smtClean="0">
                <a:latin typeface="+mn-lt"/>
                <a:ea typeface="Times New Roman" pitchFamily="18" charset="0"/>
              </a:rPr>
              <a:t> has been hired to lead the first phase of the GOLD journey this year, where 85 participants have been selected from across the globe (With different nationalities) who travel to Hyderabad for the phase1. Some of the scenarios you’d like us to work on are-</a:t>
            </a:r>
          </a:p>
          <a:p>
            <a:pPr lvl="0"/>
            <a:r>
              <a:rPr lang="en-US" sz="1400" b="1" dirty="0" smtClean="0">
                <a:latin typeface="+mn-lt"/>
                <a:ea typeface="Times New Roman" pitchFamily="18" charset="0"/>
              </a:rPr>
              <a:t>Elevator Pitches, Being able to hold a spontaneous conversation with a leader, being concise- knowing how much to share with whom, holding difficult conversations, being able to network.</a:t>
            </a:r>
          </a:p>
        </p:txBody>
      </p:sp>
      <p:sp>
        <p:nvSpPr>
          <p:cNvPr id="18" name="Rectangle 17"/>
          <p:cNvSpPr/>
          <p:nvPr/>
        </p:nvSpPr>
        <p:spPr>
          <a:xfrm>
            <a:off x="319324" y="2108739"/>
            <a:ext cx="1281120" cy="400110"/>
          </a:xfrm>
          <a:prstGeom prst="rect">
            <a:avLst/>
          </a:prstGeom>
          <a:noFill/>
        </p:spPr>
        <p:txBody>
          <a:bodyPr wrap="none" lIns="91440" tIns="45720" rIns="91440" bIns="45720">
            <a:spAutoFit/>
          </a:bodyPr>
          <a:lstStyle/>
          <a:p>
            <a:pPr algn="ctr"/>
            <a:r>
              <a:rPr lang="en-US" sz="2000" b="1" cap="none" spc="0"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rPr>
              <a:t>Situation</a:t>
            </a:r>
            <a:endParaRPr lang="en-US" sz="2000" b="1" cap="none" spc="0"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endParaRPr>
          </a:p>
        </p:txBody>
      </p:sp>
      <p:sp>
        <p:nvSpPr>
          <p:cNvPr id="25" name="Rounded Rectangle 24"/>
          <p:cNvSpPr>
            <a:spLocks noChangeArrowheads="1"/>
          </p:cNvSpPr>
          <p:nvPr/>
        </p:nvSpPr>
        <p:spPr bwMode="auto">
          <a:xfrm>
            <a:off x="1674852" y="3172239"/>
            <a:ext cx="7469148" cy="1293971"/>
          </a:xfrm>
          <a:prstGeom prst="roundRect">
            <a:avLst/>
          </a:prstGeom>
          <a:noFill/>
          <a:ln w="9525">
            <a:solidFill>
              <a:schemeClr val="bg1">
                <a:lumMod val="65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lang="en-US" sz="1400" b="1" dirty="0" err="1" smtClean="0">
                <a:latin typeface="+mn-lt"/>
                <a:ea typeface="Times New Roman" pitchFamily="18" charset="0"/>
              </a:rPr>
              <a:t>Genpact</a:t>
            </a:r>
            <a:r>
              <a:rPr lang="en-US" sz="1400" b="1" dirty="0" smtClean="0">
                <a:latin typeface="+mn-lt"/>
                <a:ea typeface="Times New Roman" pitchFamily="18" charset="0"/>
              </a:rPr>
              <a:t> wants these (GOLD) leaders to stand out from the rest of the population. The participants are given a </a:t>
            </a:r>
            <a:r>
              <a:rPr lang="en-US" sz="1400" b="1" dirty="0">
                <a:latin typeface="+mn-lt"/>
                <a:ea typeface="Times New Roman" pitchFamily="18" charset="0"/>
              </a:rPr>
              <a:t>G</a:t>
            </a:r>
            <a:r>
              <a:rPr lang="en-US" sz="1400" b="1" dirty="0" smtClean="0">
                <a:latin typeface="+mn-lt"/>
                <a:ea typeface="Times New Roman" pitchFamily="18" charset="0"/>
              </a:rPr>
              <a:t>olden Lanyard, to differentiate them on the floor- the need is to stand out even without that. As a part of the journey, they get to work with different teams and are also given an opportunity to change their roles, the leaders should make their presence felt wherever they go. </a:t>
            </a:r>
          </a:p>
        </p:txBody>
      </p:sp>
      <p:sp>
        <p:nvSpPr>
          <p:cNvPr id="26" name="Rectangle 25"/>
          <p:cNvSpPr/>
          <p:nvPr/>
        </p:nvSpPr>
        <p:spPr>
          <a:xfrm>
            <a:off x="-51214" y="3452174"/>
            <a:ext cx="1651414" cy="400110"/>
          </a:xfrm>
          <a:prstGeom prst="rect">
            <a:avLst/>
          </a:prstGeom>
          <a:noFill/>
        </p:spPr>
        <p:txBody>
          <a:bodyPr wrap="none" lIns="91440" tIns="45720" rIns="91440" bIns="45720">
            <a:spAutoFit/>
          </a:bodyPr>
          <a:lstStyle/>
          <a:p>
            <a:pPr algn="ctr"/>
            <a:r>
              <a:rPr lang="en-US" sz="2000" b="1" cap="none" spc="0"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rPr>
              <a:t>Opportunity</a:t>
            </a:r>
            <a:endParaRPr lang="en-US" sz="2000" b="1" cap="none" spc="0"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endParaRPr>
          </a:p>
        </p:txBody>
      </p:sp>
      <p:sp>
        <p:nvSpPr>
          <p:cNvPr id="27" name="Rounded Rectangle 26"/>
          <p:cNvSpPr>
            <a:spLocks noChangeArrowheads="1"/>
          </p:cNvSpPr>
          <p:nvPr/>
        </p:nvSpPr>
        <p:spPr bwMode="auto">
          <a:xfrm>
            <a:off x="1752600" y="4495800"/>
            <a:ext cx="7391400" cy="817245"/>
          </a:xfrm>
          <a:prstGeom prst="roundRect">
            <a:avLst/>
          </a:prstGeom>
          <a:noFill/>
          <a:ln w="9525">
            <a:solidFill>
              <a:schemeClr val="bg1">
                <a:lumMod val="65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lang="en-US" sz="1400" b="1" dirty="0" err="1" smtClean="0">
                <a:latin typeface="+mn-lt"/>
                <a:ea typeface="Times New Roman" pitchFamily="18" charset="0"/>
              </a:rPr>
              <a:t>Genpact</a:t>
            </a:r>
            <a:r>
              <a:rPr lang="en-US" sz="1400" b="1" dirty="0" smtClean="0">
                <a:latin typeface="+mn-lt"/>
                <a:ea typeface="Times New Roman" pitchFamily="18" charset="0"/>
              </a:rPr>
              <a:t> has hired </a:t>
            </a:r>
            <a:r>
              <a:rPr lang="en-US" sz="1400" b="1" dirty="0" err="1" smtClean="0">
                <a:latin typeface="+mn-lt"/>
                <a:ea typeface="Times New Roman" pitchFamily="18" charset="0"/>
              </a:rPr>
              <a:t>MaynardLeigh</a:t>
            </a:r>
            <a:r>
              <a:rPr lang="en-US" sz="1400" b="1" dirty="0" smtClean="0">
                <a:latin typeface="+mn-lt"/>
                <a:ea typeface="Times New Roman" pitchFamily="18" charset="0"/>
              </a:rPr>
              <a:t> to deliver a bespoke solution which could really bring about a change in the participants. You want us to create an experiential journey to give ample opportunities for the participants to practice, rehearse and get feedback.</a:t>
            </a:r>
          </a:p>
        </p:txBody>
      </p:sp>
      <p:sp>
        <p:nvSpPr>
          <p:cNvPr id="28" name="Rectangle 27"/>
          <p:cNvSpPr/>
          <p:nvPr/>
        </p:nvSpPr>
        <p:spPr>
          <a:xfrm>
            <a:off x="827069" y="4704367"/>
            <a:ext cx="813044" cy="400110"/>
          </a:xfrm>
          <a:prstGeom prst="rect">
            <a:avLst/>
          </a:prstGeom>
          <a:noFill/>
        </p:spPr>
        <p:txBody>
          <a:bodyPr wrap="none" lIns="91440" tIns="45720" rIns="91440" bIns="45720">
            <a:spAutoFit/>
          </a:bodyPr>
          <a:lstStyle/>
          <a:p>
            <a:pPr algn="ctr"/>
            <a:r>
              <a:rPr lang="en-US" sz="2000" b="1" cap="none" spc="0"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rPr>
              <a:t>Need</a:t>
            </a:r>
            <a:endParaRPr lang="en-US" sz="2000" b="1" cap="none" spc="0"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endParaRPr>
          </a:p>
        </p:txBody>
      </p:sp>
    </p:spTree>
    <p:extLst>
      <p:ext uri="{BB962C8B-B14F-4D97-AF65-F5344CB8AC3E}">
        <p14:creationId xmlns:p14="http://schemas.microsoft.com/office/powerpoint/2010/main" val="149869338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3"/>
          <p:cNvGraphicFramePr>
            <a:graphicFrameLocks/>
          </p:cNvGraphicFramePr>
          <p:nvPr>
            <p:extLst>
              <p:ext uri="{D42A27DB-BD31-4B8C-83A1-F6EECF244321}">
                <p14:modId xmlns:p14="http://schemas.microsoft.com/office/powerpoint/2010/main" val="1964997978"/>
              </p:ext>
            </p:extLst>
          </p:nvPr>
        </p:nvGraphicFramePr>
        <p:xfrm>
          <a:off x="114300" y="1447800"/>
          <a:ext cx="8915400" cy="3596640"/>
        </p:xfrm>
        <a:graphic>
          <a:graphicData uri="http://schemas.openxmlformats.org/drawingml/2006/table">
            <a:tbl>
              <a:tblPr firstRow="1" bandRow="1">
                <a:tableStyleId>{00A15C55-8517-42AA-B614-E9B94910E393}</a:tableStyleId>
              </a:tblPr>
              <a:tblGrid>
                <a:gridCol w="990600"/>
                <a:gridCol w="3048000"/>
                <a:gridCol w="1143000"/>
                <a:gridCol w="1905000"/>
                <a:gridCol w="1828800"/>
              </a:tblGrid>
              <a:tr h="319669">
                <a:tc>
                  <a:txBody>
                    <a:bodyPr/>
                    <a:lstStyle/>
                    <a:p>
                      <a:r>
                        <a:rPr lang="en-US" sz="1200" dirty="0" smtClean="0">
                          <a:latin typeface="Calibri"/>
                          <a:cs typeface="Calibri"/>
                        </a:rPr>
                        <a:t>Session</a:t>
                      </a:r>
                      <a:endParaRPr lang="en-US" sz="1200" dirty="0">
                        <a:latin typeface="Calibri"/>
                        <a:cs typeface="Calibri"/>
                      </a:endParaRPr>
                    </a:p>
                  </a:txBody>
                  <a:tcPr/>
                </a:tc>
                <a:tc>
                  <a:txBody>
                    <a:bodyPr/>
                    <a:lstStyle/>
                    <a:p>
                      <a:r>
                        <a:rPr lang="en-US" sz="1200" dirty="0" smtClean="0">
                          <a:latin typeface="Calibri"/>
                          <a:cs typeface="Calibri"/>
                        </a:rPr>
                        <a:t>Session details</a:t>
                      </a:r>
                      <a:endParaRPr lang="en-US" sz="1200" dirty="0">
                        <a:latin typeface="Calibri"/>
                        <a:cs typeface="Calibri"/>
                      </a:endParaRPr>
                    </a:p>
                  </a:txBody>
                  <a:tcPr/>
                </a:tc>
                <a:tc>
                  <a:txBody>
                    <a:bodyPr/>
                    <a:lstStyle/>
                    <a:p>
                      <a:r>
                        <a:rPr lang="en-US" sz="1200" dirty="0" smtClean="0">
                          <a:latin typeface="Calibri"/>
                          <a:cs typeface="Calibri"/>
                        </a:rPr>
                        <a:t>Methodology</a:t>
                      </a:r>
                      <a:r>
                        <a:rPr lang="en-US" sz="1200" baseline="0" dirty="0" smtClean="0">
                          <a:latin typeface="Calibri"/>
                          <a:cs typeface="Calibri"/>
                        </a:rPr>
                        <a:t> </a:t>
                      </a:r>
                      <a:endParaRPr lang="en-US" sz="1200" dirty="0">
                        <a:latin typeface="Calibri"/>
                        <a:cs typeface="Calibri"/>
                      </a:endParaRPr>
                    </a:p>
                  </a:txBody>
                  <a:tcPr/>
                </a:tc>
                <a:tc>
                  <a:txBody>
                    <a:bodyPr/>
                    <a:lstStyle/>
                    <a:p>
                      <a:r>
                        <a:rPr lang="en-US" sz="1200" dirty="0" smtClean="0">
                          <a:latin typeface="Calibri"/>
                          <a:cs typeface="Calibri"/>
                        </a:rPr>
                        <a:t>Objective targeted in this session</a:t>
                      </a:r>
                      <a:endParaRPr lang="en-US" sz="1200" dirty="0">
                        <a:latin typeface="Calibri"/>
                        <a:cs typeface="Calibri"/>
                      </a:endParaRPr>
                    </a:p>
                  </a:txBody>
                  <a:tcPr/>
                </a:tc>
                <a:tc>
                  <a:txBody>
                    <a:bodyPr/>
                    <a:lstStyle/>
                    <a:p>
                      <a:r>
                        <a:rPr lang="en-US" sz="1200" dirty="0" smtClean="0">
                          <a:latin typeface="Calibri"/>
                          <a:cs typeface="Calibri"/>
                        </a:rPr>
                        <a:t>Relevant</a:t>
                      </a:r>
                      <a:r>
                        <a:rPr lang="en-US" sz="1200" baseline="0" dirty="0" smtClean="0">
                          <a:latin typeface="Calibri"/>
                          <a:cs typeface="Calibri"/>
                        </a:rPr>
                        <a:t> examples</a:t>
                      </a:r>
                      <a:endParaRPr lang="en-US" sz="1200" dirty="0">
                        <a:latin typeface="Calibri"/>
                        <a:cs typeface="Calibri"/>
                      </a:endParaRPr>
                    </a:p>
                  </a:txBody>
                  <a:tcPr/>
                </a:tc>
              </a:tr>
              <a:tr h="1371600">
                <a:tc>
                  <a:txBody>
                    <a:bodyPr/>
                    <a:lstStyle/>
                    <a:p>
                      <a:r>
                        <a:rPr lang="en-US" sz="1400" dirty="0" smtClean="0">
                          <a:latin typeface="+mn-lt"/>
                        </a:rPr>
                        <a:t>The</a:t>
                      </a:r>
                      <a:r>
                        <a:rPr lang="en-US" sz="1400" baseline="0" dirty="0" smtClean="0">
                          <a:latin typeface="+mn-lt"/>
                        </a:rPr>
                        <a:t> Practice Room</a:t>
                      </a:r>
                      <a:endParaRPr lang="en-US" sz="1400" dirty="0" smtClean="0">
                        <a:solidFill>
                          <a:schemeClr val="tx1"/>
                        </a:solidFill>
                        <a:latin typeface="+mn-lt"/>
                      </a:endParaRPr>
                    </a:p>
                    <a:p>
                      <a:r>
                        <a:rPr lang="en-US" sz="1400" dirty="0" smtClean="0">
                          <a:solidFill>
                            <a:schemeClr val="tx1"/>
                          </a:solidFill>
                          <a:latin typeface="+mn-lt"/>
                        </a:rPr>
                        <a:t>1.30-3pm</a:t>
                      </a:r>
                    </a:p>
                    <a:p>
                      <a:endParaRPr lang="en-US" sz="1400" dirty="0" smtClean="0">
                        <a:solidFill>
                          <a:schemeClr val="tx1"/>
                        </a:solidFill>
                        <a:latin typeface="+mn-lt"/>
                      </a:endParaRPr>
                    </a:p>
                    <a:p>
                      <a:r>
                        <a:rPr lang="en-US" sz="1400" dirty="0" smtClean="0">
                          <a:solidFill>
                            <a:schemeClr val="tx1"/>
                          </a:solidFill>
                          <a:latin typeface="+mn-lt"/>
                        </a:rPr>
                        <a:t>3.15-4.45pm</a:t>
                      </a:r>
                      <a:endParaRPr lang="en-US" sz="1400" dirty="0">
                        <a:solidFill>
                          <a:schemeClr val="tx1"/>
                        </a:solidFill>
                        <a:latin typeface="+mn-lt"/>
                      </a:endParaRPr>
                    </a:p>
                  </a:txBody>
                  <a:tcPr/>
                </a:tc>
                <a:tc>
                  <a:txBody>
                    <a:bodyPr/>
                    <a:lstStyle/>
                    <a:p>
                      <a:pPr marL="88900" indent="-88900">
                        <a:buFont typeface="Arial" pitchFamily="34" charset="0"/>
                        <a:buChar char="•"/>
                      </a:pPr>
                      <a:r>
                        <a:rPr lang="en-US" sz="1400" dirty="0" smtClean="0">
                          <a:latin typeface="+mn-lt"/>
                        </a:rPr>
                        <a:t>Simulating</a:t>
                      </a:r>
                      <a:r>
                        <a:rPr lang="en-US" sz="1400" baseline="0" dirty="0" smtClean="0">
                          <a:latin typeface="+mn-lt"/>
                        </a:rPr>
                        <a:t> challenging situations and getting participants to respond</a:t>
                      </a:r>
                      <a:endParaRPr lang="en-US" sz="1400" dirty="0" smtClean="0">
                        <a:latin typeface="+mn-lt"/>
                      </a:endParaRPr>
                    </a:p>
                    <a:p>
                      <a:pPr marL="88900" indent="-88900">
                        <a:buFont typeface="Arial" pitchFamily="34" charset="0"/>
                        <a:buChar char="•"/>
                      </a:pPr>
                      <a:r>
                        <a:rPr lang="en-US" sz="1400" baseline="0" dirty="0" smtClean="0">
                          <a:latin typeface="+mn-lt"/>
                        </a:rPr>
                        <a:t>A chance to respond with your unique leadership style </a:t>
                      </a:r>
                    </a:p>
                    <a:p>
                      <a:pPr marL="88900" indent="-88900">
                        <a:buFont typeface="Arial" pitchFamily="34" charset="0"/>
                        <a:buChar char="•"/>
                      </a:pPr>
                      <a:r>
                        <a:rPr lang="en-US" sz="1400" baseline="0" dirty="0" smtClean="0">
                          <a:latin typeface="+mn-lt"/>
                        </a:rPr>
                        <a:t>Not a win-win but purposeful choices </a:t>
                      </a:r>
                      <a:endParaRPr lang="en-US" sz="1400" baseline="0" dirty="0" smtClean="0">
                        <a:solidFill>
                          <a:schemeClr val="tx1"/>
                        </a:solidFill>
                        <a:latin typeface="+mn-lt"/>
                      </a:endParaRPr>
                    </a:p>
                  </a:txBody>
                  <a:tcPr/>
                </a:tc>
                <a:tc>
                  <a:txBody>
                    <a:bodyPr/>
                    <a:lstStyle/>
                    <a:p>
                      <a:r>
                        <a:rPr lang="en-US" sz="1400" baseline="0" dirty="0" smtClean="0">
                          <a:solidFill>
                            <a:schemeClr val="dk1"/>
                          </a:solidFill>
                          <a:latin typeface="+mn-lt"/>
                        </a:rPr>
                        <a:t>Participants practice (using props)</a:t>
                      </a:r>
                      <a:endParaRPr lang="en-US" sz="1400" baseline="0" dirty="0" smtClean="0">
                        <a:solidFill>
                          <a:schemeClr val="tx1"/>
                        </a:solidFill>
                        <a:latin typeface="+mn-lt"/>
                      </a:endParaRPr>
                    </a:p>
                  </a:txBody>
                  <a:tcPr/>
                </a:tc>
                <a:tc>
                  <a:txBody>
                    <a:bodyPr/>
                    <a:lstStyle/>
                    <a:p>
                      <a:pPr>
                        <a:buFont typeface="Arial" pitchFamily="34" charset="0"/>
                        <a:buNone/>
                      </a:pPr>
                      <a:r>
                        <a:rPr lang="en-US" sz="1400" kern="1200" dirty="0" smtClean="0">
                          <a:latin typeface="+mn-lt"/>
                        </a:rPr>
                        <a:t>Capable in influencing outcomes of elevator</a:t>
                      </a:r>
                      <a:r>
                        <a:rPr lang="en-US" sz="1400" kern="1200" baseline="0" dirty="0" smtClean="0">
                          <a:latin typeface="+mn-lt"/>
                        </a:rPr>
                        <a:t> pitches/</a:t>
                      </a:r>
                      <a:r>
                        <a:rPr lang="en-US" sz="1400" kern="1200" dirty="0" smtClean="0">
                          <a:latin typeface="+mn-lt"/>
                        </a:rPr>
                        <a:t> meetings/discussions.</a:t>
                      </a:r>
                      <a:endParaRPr lang="en-IN" sz="1400" kern="1200" dirty="0" smtClean="0">
                        <a:latin typeface="+mn-lt"/>
                      </a:endParaRPr>
                    </a:p>
                    <a:p>
                      <a:pPr>
                        <a:buFont typeface="Arial" pitchFamily="34" charset="0"/>
                        <a:buNone/>
                      </a:pPr>
                      <a:r>
                        <a:rPr lang="en-US" sz="1400" kern="1200" dirty="0" smtClean="0">
                          <a:latin typeface="+mn-lt"/>
                        </a:rPr>
                        <a:t>Comfortable in influencing people and teams.</a:t>
                      </a:r>
                      <a:endParaRPr lang="en-IN" sz="1400" kern="1200" dirty="0">
                        <a:solidFill>
                          <a:schemeClr val="tx1"/>
                        </a:solidFill>
                        <a:latin typeface="+mn-lt"/>
                        <a:ea typeface="+mn-ea"/>
                        <a:cs typeface="+mn-cs"/>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r>
                        <a:rPr lang="en-IN" sz="1400" kern="1200" dirty="0" smtClean="0">
                          <a:solidFill>
                            <a:schemeClr val="tx1"/>
                          </a:solidFill>
                          <a:latin typeface="+mn-lt"/>
                          <a:ea typeface="+mn-ea"/>
                          <a:cs typeface="+mn-cs"/>
                        </a:rPr>
                        <a:t>“The</a:t>
                      </a:r>
                      <a:r>
                        <a:rPr lang="en-IN" sz="1400" kern="1200" baseline="0" dirty="0" smtClean="0">
                          <a:solidFill>
                            <a:schemeClr val="tx1"/>
                          </a:solidFill>
                          <a:latin typeface="+mn-lt"/>
                          <a:ea typeface="+mn-ea"/>
                          <a:cs typeface="+mn-cs"/>
                        </a:rPr>
                        <a:t> session needs to be all about getting up and practicing.” </a:t>
                      </a:r>
                      <a:endParaRPr lang="en-IN" sz="1400" kern="1200" dirty="0" smtClean="0">
                        <a:solidFill>
                          <a:schemeClr val="tx1"/>
                        </a:solidFill>
                        <a:latin typeface="+mn-lt"/>
                        <a:ea typeface="+mn-ea"/>
                        <a:cs typeface="+mn-cs"/>
                      </a:endParaRPr>
                    </a:p>
                    <a:p>
                      <a:pPr>
                        <a:buFont typeface="Arial" pitchFamily="34" charset="0"/>
                        <a:buNone/>
                      </a:pPr>
                      <a:r>
                        <a:rPr lang="en-IN" sz="1400" kern="1200" dirty="0" smtClean="0">
                          <a:solidFill>
                            <a:schemeClr val="tx1"/>
                          </a:solidFill>
                          <a:latin typeface="+mn-lt"/>
                          <a:ea typeface="+mn-ea"/>
                          <a:cs typeface="+mn-cs"/>
                        </a:rPr>
                        <a:t>(Using ABC as a lens)</a:t>
                      </a:r>
                      <a:endParaRPr lang="en-IN" sz="1400" kern="1200" dirty="0">
                        <a:solidFill>
                          <a:schemeClr val="tx1"/>
                        </a:solidFill>
                        <a:latin typeface="+mn-lt"/>
                        <a:ea typeface="+mn-ea"/>
                        <a:cs typeface="+mn-cs"/>
                      </a:endParaRPr>
                    </a:p>
                  </a:txBody>
                  <a:tcPr/>
                </a:tc>
              </a:tr>
              <a:tr h="396240">
                <a:tc>
                  <a:txBody>
                    <a:bodyPr/>
                    <a:lstStyle/>
                    <a:p>
                      <a:endParaRPr lang="en-US" sz="1400" dirty="0">
                        <a:solidFill>
                          <a:schemeClr val="tx1"/>
                        </a:solidFill>
                        <a:latin typeface="+mn-lt"/>
                      </a:endParaRPr>
                    </a:p>
                  </a:txBody>
                  <a:tcPr>
                    <a:solidFill>
                      <a:schemeClr val="accent6"/>
                    </a:solidFill>
                  </a:tcPr>
                </a:tc>
                <a:tc>
                  <a:txBody>
                    <a:bodyPr/>
                    <a:lstStyle/>
                    <a:p>
                      <a:pPr marL="0" indent="0">
                        <a:buFont typeface="Arial" pitchFamily="34" charset="0"/>
                        <a:buNone/>
                      </a:pPr>
                      <a:r>
                        <a:rPr lang="en-US" sz="1400" dirty="0" smtClean="0">
                          <a:solidFill>
                            <a:schemeClr val="tx1"/>
                          </a:solidFill>
                          <a:latin typeface="+mn-lt"/>
                        </a:rPr>
                        <a:t>Tea Break </a:t>
                      </a:r>
                      <a:r>
                        <a:rPr lang="mr-IN" sz="1400" dirty="0" smtClean="0">
                          <a:solidFill>
                            <a:schemeClr val="tx1"/>
                          </a:solidFill>
                          <a:latin typeface="+mn-lt"/>
                        </a:rPr>
                        <a:t>–</a:t>
                      </a:r>
                      <a:r>
                        <a:rPr lang="en-US" sz="1400" dirty="0" smtClean="0">
                          <a:solidFill>
                            <a:schemeClr val="tx1"/>
                          </a:solidFill>
                          <a:latin typeface="+mn-lt"/>
                        </a:rPr>
                        <a:t> 3-3.15pm</a:t>
                      </a:r>
                      <a:endParaRPr lang="en-US" sz="1400" dirty="0">
                        <a:solidFill>
                          <a:schemeClr val="tx1"/>
                        </a:solidFill>
                        <a:latin typeface="+mn-lt"/>
                      </a:endParaRPr>
                    </a:p>
                  </a:txBody>
                  <a:tcPr>
                    <a:solidFill>
                      <a:schemeClr val="accent6"/>
                    </a:solidFill>
                  </a:tcPr>
                </a:tc>
                <a:tc>
                  <a:txBody>
                    <a:bodyPr/>
                    <a:lstStyle/>
                    <a:p>
                      <a:endParaRPr lang="en-US" sz="1400" dirty="0">
                        <a:solidFill>
                          <a:schemeClr val="tx1"/>
                        </a:solidFill>
                        <a:latin typeface="+mn-lt"/>
                      </a:endParaRPr>
                    </a:p>
                  </a:txBody>
                  <a:tcPr>
                    <a:solidFill>
                      <a:schemeClr val="accent6"/>
                    </a:solidFill>
                  </a:tcPr>
                </a:tc>
                <a:tc>
                  <a:txBody>
                    <a:bodyPr/>
                    <a:lstStyle/>
                    <a:p>
                      <a:endParaRPr lang="en-IN" sz="1400" dirty="0">
                        <a:solidFill>
                          <a:schemeClr val="tx1"/>
                        </a:solidFill>
                        <a:latin typeface="+mn-lt"/>
                      </a:endParaRPr>
                    </a:p>
                  </a:txBody>
                  <a:tcPr>
                    <a:solidFill>
                      <a:schemeClr val="accent6"/>
                    </a:solidFill>
                  </a:tcPr>
                </a:tc>
                <a:tc>
                  <a:txBody>
                    <a:bodyPr/>
                    <a:lstStyle/>
                    <a:p>
                      <a:endParaRPr lang="en-IN" sz="1400" dirty="0">
                        <a:solidFill>
                          <a:schemeClr val="tx1"/>
                        </a:solidFill>
                        <a:latin typeface="+mn-lt"/>
                      </a:endParaRPr>
                    </a:p>
                  </a:txBody>
                  <a:tcPr>
                    <a:solidFill>
                      <a:schemeClr val="accent6"/>
                    </a:solidFill>
                  </a:tcPr>
                </a:tc>
              </a:tr>
              <a:tr h="1112520">
                <a:tc>
                  <a:txBody>
                    <a:bodyPr/>
                    <a:lstStyle/>
                    <a:p>
                      <a:r>
                        <a:rPr lang="en-US" sz="1400" dirty="0" smtClean="0">
                          <a:latin typeface="+mn-lt"/>
                        </a:rPr>
                        <a:t>Choosing</a:t>
                      </a:r>
                      <a:r>
                        <a:rPr lang="en-US" sz="1400" baseline="0" dirty="0" smtClean="0">
                          <a:latin typeface="+mn-lt"/>
                        </a:rPr>
                        <a:t> Goals &amp;</a:t>
                      </a:r>
                      <a:r>
                        <a:rPr lang="en-US" sz="1400" dirty="0" smtClean="0">
                          <a:latin typeface="+mn-lt"/>
                        </a:rPr>
                        <a:t> Closing</a:t>
                      </a:r>
                      <a:endParaRPr lang="en-US" sz="1400" dirty="0">
                        <a:solidFill>
                          <a:schemeClr val="tx1"/>
                        </a:solidFill>
                        <a:latin typeface="+mn-lt"/>
                      </a:endParaRPr>
                    </a:p>
                  </a:txBody>
                  <a:tcPr/>
                </a:tc>
                <a:tc>
                  <a:txBody>
                    <a:bodyPr/>
                    <a:lstStyle/>
                    <a:p>
                      <a:pPr marL="88900" indent="-88900">
                        <a:buFont typeface="Arial" pitchFamily="34" charset="0"/>
                        <a:buChar char="•"/>
                      </a:pPr>
                      <a:r>
                        <a:rPr lang="en-US" sz="1400" dirty="0" smtClean="0">
                          <a:latin typeface="+mn-lt"/>
                        </a:rPr>
                        <a:t>Participants finalize what they will START doing, STOP doing &amp; CONTINUE doing.</a:t>
                      </a:r>
                      <a:r>
                        <a:rPr lang="en-US" sz="1400" baseline="0" dirty="0" smtClean="0">
                          <a:latin typeface="+mn-lt"/>
                        </a:rPr>
                        <a:t> </a:t>
                      </a:r>
                    </a:p>
                    <a:p>
                      <a:pPr marL="88900" indent="-88900">
                        <a:buFont typeface="Arial" pitchFamily="34" charset="0"/>
                        <a:buChar char="•"/>
                      </a:pPr>
                      <a:r>
                        <a:rPr lang="en-US" sz="1400" baseline="0" dirty="0" smtClean="0">
                          <a:latin typeface="+mn-lt"/>
                        </a:rPr>
                        <a:t>Finalizing the Goals to work on.</a:t>
                      </a:r>
                    </a:p>
                    <a:p>
                      <a:pPr marL="88900" indent="-88900">
                        <a:buFont typeface="Arial" pitchFamily="34" charset="0"/>
                        <a:buChar char="•"/>
                      </a:pPr>
                      <a:r>
                        <a:rPr lang="en-US" sz="1400" baseline="0" dirty="0" smtClean="0">
                          <a:latin typeface="+mn-lt"/>
                        </a:rPr>
                        <a:t>Goodbyes</a:t>
                      </a:r>
                      <a:endParaRPr lang="en-US" sz="1400" dirty="0">
                        <a:solidFill>
                          <a:schemeClr val="tx1"/>
                        </a:solidFill>
                        <a:latin typeface="+mn-lt"/>
                      </a:endParaRPr>
                    </a:p>
                  </a:txBody>
                  <a:tcPr/>
                </a:tc>
                <a:tc>
                  <a:txBody>
                    <a:bodyPr/>
                    <a:lstStyle/>
                    <a:p>
                      <a:r>
                        <a:rPr lang="en-US" sz="1400" dirty="0" smtClean="0">
                          <a:latin typeface="+mn-lt"/>
                        </a:rPr>
                        <a:t>Finalizing goals for</a:t>
                      </a:r>
                      <a:r>
                        <a:rPr lang="en-US" sz="1400" baseline="0" dirty="0" smtClean="0">
                          <a:latin typeface="+mn-lt"/>
                        </a:rPr>
                        <a:t> each participant.</a:t>
                      </a:r>
                      <a:endParaRPr lang="en-US" sz="1400" dirty="0">
                        <a:solidFill>
                          <a:schemeClr val="tx1"/>
                        </a:solidFill>
                        <a:latin typeface="+mn-lt"/>
                      </a:endParaRPr>
                    </a:p>
                  </a:txBody>
                  <a:tcPr/>
                </a:tc>
                <a:tc>
                  <a:txBody>
                    <a:bodyPr/>
                    <a:lstStyle/>
                    <a:p>
                      <a:endParaRPr lang="en-IN" sz="1400" dirty="0">
                        <a:solidFill>
                          <a:schemeClr val="tx1"/>
                        </a:solidFill>
                        <a:latin typeface="+mn-lt"/>
                      </a:endParaRPr>
                    </a:p>
                  </a:txBody>
                  <a:tcPr/>
                </a:tc>
                <a:tc>
                  <a:txBody>
                    <a:bodyPr/>
                    <a:lstStyle/>
                    <a:p>
                      <a:endParaRPr lang="en-IN" sz="1400" dirty="0">
                        <a:solidFill>
                          <a:schemeClr val="tx1"/>
                        </a:solidFill>
                        <a:latin typeface="+mn-lt"/>
                      </a:endParaRPr>
                    </a:p>
                  </a:txBody>
                  <a:tcPr/>
                </a:tc>
              </a:tr>
            </a:tbl>
          </a:graphicData>
        </a:graphic>
      </p:graphicFrame>
      <p:sp>
        <p:nvSpPr>
          <p:cNvPr id="5" name="TextBox 4"/>
          <p:cNvSpPr txBox="1"/>
          <p:nvPr/>
        </p:nvSpPr>
        <p:spPr>
          <a:xfrm>
            <a:off x="0" y="76200"/>
            <a:ext cx="9144000" cy="461665"/>
          </a:xfrm>
          <a:prstGeom prst="rect">
            <a:avLst/>
          </a:prstGeom>
          <a:solidFill>
            <a:schemeClr val="tx2"/>
          </a:solidFill>
        </p:spPr>
        <p:txBody>
          <a:bodyPr wrap="square">
            <a:spAutoFit/>
          </a:bodyPr>
          <a:lstStyle/>
          <a:p>
            <a:pPr fontAlgn="auto">
              <a:spcBef>
                <a:spcPts val="0"/>
              </a:spcBef>
              <a:spcAft>
                <a:spcPts val="0"/>
              </a:spcAft>
              <a:defRPr/>
            </a:pPr>
            <a:endParaRPr lang="en-US" sz="2400" b="1" dirty="0">
              <a:solidFill>
                <a:srgbClr val="44546A"/>
              </a:solidFill>
              <a:latin typeface="Arial" pitchFamily="34" charset="0"/>
              <a:ea typeface="Times New Roman" pitchFamily="18" charset="0"/>
              <a:cs typeface="Arial" pitchFamily="34" charset="0"/>
            </a:endParaRPr>
          </a:p>
        </p:txBody>
      </p:sp>
      <p:sp>
        <p:nvSpPr>
          <p:cNvPr id="6" name="Rectangle 4"/>
          <p:cNvSpPr>
            <a:spLocks noChangeArrowheads="1"/>
          </p:cNvSpPr>
          <p:nvPr/>
        </p:nvSpPr>
        <p:spPr bwMode="auto">
          <a:xfrm>
            <a:off x="1" y="0"/>
            <a:ext cx="9143999" cy="523220"/>
          </a:xfrm>
          <a:prstGeom prst="rect">
            <a:avLst/>
          </a:prstGeom>
          <a:noFill/>
          <a:ln w="9525">
            <a:noFill/>
            <a:miter lim="800000"/>
            <a:headEnd/>
            <a:tailEnd/>
          </a:ln>
        </p:spPr>
        <p:txBody>
          <a:bodyPr wrap="square">
            <a:spAutoFit/>
          </a:bodyPr>
          <a:lstStyle/>
          <a:p>
            <a:pPr fontAlgn="auto">
              <a:spcBef>
                <a:spcPts val="0"/>
              </a:spcBef>
              <a:spcAft>
                <a:spcPts val="0"/>
              </a:spcAft>
            </a:pPr>
            <a:r>
              <a:rPr lang="en-US" sz="2800" b="1" dirty="0" smtClean="0">
                <a:solidFill>
                  <a:srgbClr val="FFFF00"/>
                </a:solidFill>
                <a:latin typeface="Calibri" pitchFamily="34" charset="0"/>
                <a:cs typeface="+mn-cs"/>
              </a:rPr>
              <a:t>Design – Personal Impact Workshop Outline – Day 2 (Contd.)   </a:t>
            </a:r>
            <a:endParaRPr lang="en-US" sz="2800" dirty="0">
              <a:solidFill>
                <a:srgbClr val="FFFF00"/>
              </a:solidFill>
              <a:latin typeface="Calibri" pitchFamily="34" charset="0"/>
              <a:cs typeface="+mn-cs"/>
            </a:endParaRPr>
          </a:p>
        </p:txBody>
      </p:sp>
    </p:spTree>
    <p:extLst>
      <p:ext uri="{BB962C8B-B14F-4D97-AF65-F5344CB8AC3E}">
        <p14:creationId xmlns:p14="http://schemas.microsoft.com/office/powerpoint/2010/main" val="129505569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4" name="Rectangle 5"/>
          <p:cNvSpPr>
            <a:spLocks noChangeArrowheads="1"/>
          </p:cNvSpPr>
          <p:nvPr/>
        </p:nvSpPr>
        <p:spPr bwMode="auto">
          <a:xfrm>
            <a:off x="76213" y="4191001"/>
            <a:ext cx="8762999" cy="2009060"/>
          </a:xfrm>
          <a:prstGeom prst="roundRect">
            <a:avLst/>
          </a:prstGeom>
          <a:ln w="12700">
            <a:solidFill>
              <a:schemeClr val="bg1">
                <a:lumMod val="75000"/>
              </a:schemeClr>
            </a:solidFill>
            <a:headEnd/>
            <a:tailEnd/>
          </a:ln>
        </p:spPr>
        <p:style>
          <a:lnRef idx="2">
            <a:schemeClr val="accent6"/>
          </a:lnRef>
          <a:fillRef idx="1">
            <a:schemeClr val="lt1"/>
          </a:fillRef>
          <a:effectRef idx="0">
            <a:schemeClr val="accent6"/>
          </a:effectRef>
          <a:fontRef idx="minor">
            <a:schemeClr val="dk1"/>
          </a:fontRef>
        </p:style>
        <p:txBody>
          <a:bodyPr wrap="square" anchor="ctr">
            <a:spAutoFit/>
          </a:bodyPr>
          <a:lstStyle/>
          <a:p>
            <a:pPr algn="just" eaLnBrk="0" hangingPunct="0">
              <a:defRPr/>
            </a:pPr>
            <a:r>
              <a:rPr lang="en-GB" sz="1600" dirty="0">
                <a:latin typeface="+mn-lt"/>
              </a:rPr>
              <a:t>We love alternative ways of setting up a workshop! Creating an atmosphere where the participants feels absolutely comfortable and yet challenged. In this workshop, the use of theatre, team games and experiential methodologies are essential ingredients, hence we’d require ample place to move around and make noise. </a:t>
            </a:r>
          </a:p>
          <a:p>
            <a:pPr algn="just" eaLnBrk="0" hangingPunct="0">
              <a:defRPr/>
            </a:pPr>
            <a:endParaRPr lang="en-GB" sz="1600" dirty="0">
              <a:latin typeface="+mn-lt"/>
            </a:endParaRPr>
          </a:p>
          <a:p>
            <a:pPr algn="just" eaLnBrk="0" hangingPunct="0">
              <a:defRPr/>
            </a:pPr>
            <a:r>
              <a:rPr lang="en-GB" sz="1600" dirty="0">
                <a:latin typeface="+mn-lt"/>
              </a:rPr>
              <a:t>Please book a space with ample natural light (Yes, we want sunlight streaming in) and no fixed furniture for </a:t>
            </a:r>
            <a:r>
              <a:rPr lang="en-GB" sz="1600" dirty="0"/>
              <a:t>8 Participants to </a:t>
            </a:r>
            <a:r>
              <a:rPr lang="en-GB" sz="1600" dirty="0">
                <a:latin typeface="+mn-lt"/>
              </a:rPr>
              <a:t>work with one </a:t>
            </a:r>
            <a:r>
              <a:rPr lang="en-GB" sz="1600" dirty="0" err="1">
                <a:latin typeface="+mn-lt"/>
              </a:rPr>
              <a:t>MaynardLeigh</a:t>
            </a:r>
            <a:r>
              <a:rPr lang="en-GB" sz="1600" dirty="0">
                <a:latin typeface="+mn-lt"/>
              </a:rPr>
              <a:t> consultant.</a:t>
            </a:r>
          </a:p>
        </p:txBody>
      </p:sp>
      <p:sp>
        <p:nvSpPr>
          <p:cNvPr id="12" name="Rectangle 2"/>
          <p:cNvSpPr>
            <a:spLocks noChangeArrowheads="1"/>
          </p:cNvSpPr>
          <p:nvPr/>
        </p:nvSpPr>
        <p:spPr bwMode="auto">
          <a:xfrm>
            <a:off x="534473" y="42276"/>
            <a:ext cx="6858000" cy="685800"/>
          </a:xfrm>
          <a:prstGeom prst="rect">
            <a:avLst/>
          </a:prstGeom>
          <a:noFill/>
          <a:ln w="9525">
            <a:noFill/>
            <a:miter lim="800000"/>
            <a:headEnd/>
            <a:tailEnd/>
          </a:ln>
          <a:effectLst/>
        </p:spPr>
        <p:txBody>
          <a:bodyPr anchor="ctr"/>
          <a:lstStyle/>
          <a:p>
            <a:pPr>
              <a:defRPr/>
            </a:pPr>
            <a:r>
              <a:rPr lang="en-US" sz="3100" b="1" dirty="0">
                <a:solidFill>
                  <a:schemeClr val="tx2"/>
                </a:solidFill>
              </a:rPr>
              <a:t>Ambience </a:t>
            </a:r>
          </a:p>
        </p:txBody>
      </p:sp>
      <p:pic>
        <p:nvPicPr>
          <p:cNvPr id="9" name="Picture 8" descr="C:\Users\Jigyasa\Desktop\Ballroom_0.jpg"/>
          <p:cNvPicPr/>
          <p:nvPr/>
        </p:nvPicPr>
        <p:blipFill>
          <a:blip r:embed="rId3"/>
          <a:srcRect/>
          <a:stretch>
            <a:fillRect/>
          </a:stretch>
        </p:blipFill>
        <p:spPr bwMode="auto">
          <a:xfrm>
            <a:off x="2057413" y="914400"/>
            <a:ext cx="5087203" cy="312533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Slide Number Placeholder 1"/>
          <p:cNvSpPr>
            <a:spLocks noGrp="1"/>
          </p:cNvSpPr>
          <p:nvPr>
            <p:ph type="sldNum" sz="quarter" idx="12"/>
          </p:nvPr>
        </p:nvSpPr>
        <p:spPr/>
        <p:txBody>
          <a:bodyPr/>
          <a:lstStyle/>
          <a:p>
            <a:r>
              <a:rPr lang="en-US" dirty="0"/>
              <a:t>11</a:t>
            </a:r>
          </a:p>
        </p:txBody>
      </p:sp>
    </p:spTree>
    <p:extLst>
      <p:ext uri="{BB962C8B-B14F-4D97-AF65-F5344CB8AC3E}">
        <p14:creationId xmlns:p14="http://schemas.microsoft.com/office/powerpoint/2010/main" val="3869724549"/>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3" descr="C:\Users\admin\Desktop\313.jpg"/>
          <p:cNvPicPr>
            <a:picLocks noChangeAspect="1" noChangeArrowheads="1"/>
          </p:cNvPicPr>
          <p:nvPr/>
        </p:nvPicPr>
        <p:blipFill>
          <a:blip r:embed="rId2" cstate="print"/>
          <a:srcRect/>
          <a:stretch>
            <a:fillRect/>
          </a:stretch>
        </p:blipFill>
        <p:spPr bwMode="auto">
          <a:xfrm>
            <a:off x="0" y="853867"/>
            <a:ext cx="5257800" cy="1965533"/>
          </a:xfrm>
          <a:prstGeom prst="rect">
            <a:avLst/>
          </a:prstGeom>
          <a:ln>
            <a:noFill/>
          </a:ln>
          <a:effectLst>
            <a:softEdge rad="112500"/>
          </a:effectLst>
        </p:spPr>
      </p:pic>
      <p:pic>
        <p:nvPicPr>
          <p:cNvPr id="10" name="Picture 4"/>
          <p:cNvPicPr>
            <a:picLocks noChangeAspect="1" noChangeArrowheads="1"/>
          </p:cNvPicPr>
          <p:nvPr/>
        </p:nvPicPr>
        <p:blipFill>
          <a:blip r:embed="rId3" cstate="print"/>
          <a:srcRect l="34554" t="26042" r="36163" b="51042"/>
          <a:stretch>
            <a:fillRect/>
          </a:stretch>
        </p:blipFill>
        <p:spPr bwMode="auto">
          <a:xfrm>
            <a:off x="5160965" y="777667"/>
            <a:ext cx="3983037" cy="1752600"/>
          </a:xfrm>
          <a:prstGeom prst="rect">
            <a:avLst/>
          </a:prstGeom>
          <a:noFill/>
          <a:ln w="9525">
            <a:noFill/>
            <a:miter lim="800000"/>
            <a:headEnd/>
            <a:tailEnd/>
          </a:ln>
        </p:spPr>
      </p:pic>
      <p:sp>
        <p:nvSpPr>
          <p:cNvPr id="8" name="TextBox 7"/>
          <p:cNvSpPr txBox="1"/>
          <p:nvPr/>
        </p:nvSpPr>
        <p:spPr>
          <a:xfrm>
            <a:off x="533400" y="2"/>
            <a:ext cx="7543800" cy="461665"/>
          </a:xfrm>
          <a:prstGeom prst="rect">
            <a:avLst/>
          </a:prstGeom>
          <a:noFill/>
        </p:spPr>
        <p:txBody>
          <a:bodyPr wrap="square">
            <a:spAutoFit/>
          </a:bodyPr>
          <a:lstStyle/>
          <a:p>
            <a:pPr>
              <a:defRPr/>
            </a:pPr>
            <a:r>
              <a:rPr lang="en-US" sz="2400" b="1" dirty="0">
                <a:solidFill>
                  <a:schemeClr val="tx2"/>
                </a:solidFill>
                <a:latin typeface="Arial" pitchFamily="34" charset="0"/>
                <a:ea typeface="Times New Roman" pitchFamily="18" charset="0"/>
                <a:cs typeface="Arial" pitchFamily="34" charset="0"/>
              </a:rPr>
              <a:t>9- Week Goal tracking system </a:t>
            </a:r>
          </a:p>
        </p:txBody>
      </p:sp>
      <p:sp>
        <p:nvSpPr>
          <p:cNvPr id="11" name="Oval 10"/>
          <p:cNvSpPr/>
          <p:nvPr/>
        </p:nvSpPr>
        <p:spPr>
          <a:xfrm>
            <a:off x="152400" y="76200"/>
            <a:ext cx="381000" cy="381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12" name="TextBox 11"/>
          <p:cNvSpPr txBox="1"/>
          <p:nvPr/>
        </p:nvSpPr>
        <p:spPr>
          <a:xfrm>
            <a:off x="838200" y="3048013"/>
            <a:ext cx="7696200" cy="2911435"/>
          </a:xfrm>
          <a:prstGeom prst="roundRect">
            <a:avLst/>
          </a:prstGeom>
          <a:ln>
            <a:solidFill>
              <a:schemeClr val="bg1">
                <a:lumMod val="65000"/>
              </a:schemeClr>
            </a:solidFill>
          </a:ln>
        </p:spPr>
        <p:style>
          <a:lnRef idx="2">
            <a:schemeClr val="accent1"/>
          </a:lnRef>
          <a:fillRef idx="1">
            <a:schemeClr val="lt1"/>
          </a:fillRef>
          <a:effectRef idx="0">
            <a:schemeClr val="accent1"/>
          </a:effectRef>
          <a:fontRef idx="minor">
            <a:schemeClr val="dk1"/>
          </a:fontRef>
        </p:style>
        <p:txBody>
          <a:bodyPr>
            <a:spAutoFit/>
          </a:bodyPr>
          <a:lstStyle/>
          <a:p>
            <a:pPr fontAlgn="auto">
              <a:spcBef>
                <a:spcPts val="0"/>
              </a:spcBef>
              <a:spcAft>
                <a:spcPts val="0"/>
              </a:spcAft>
              <a:defRPr/>
            </a:pPr>
            <a:r>
              <a:rPr lang="en-US" sz="1500" dirty="0" err="1"/>
              <a:t>ProgressIt</a:t>
            </a:r>
            <a:r>
              <a:rPr lang="en-US" sz="1500" dirty="0"/>
              <a:t> ® is a powerful on-line support system that provides follow through after a course, a workshop or learning event. We use this innovative service to:</a:t>
            </a:r>
          </a:p>
          <a:p>
            <a:pPr marL="400050" indent="-400050" fontAlgn="auto">
              <a:spcBef>
                <a:spcPts val="0"/>
              </a:spcBef>
              <a:spcAft>
                <a:spcPts val="0"/>
              </a:spcAft>
              <a:buFont typeface="+mj-lt"/>
              <a:buAutoNum type="romanUcPeriod"/>
              <a:defRPr/>
            </a:pPr>
            <a:r>
              <a:rPr lang="en-US" sz="1500" dirty="0"/>
              <a:t>Help participants reach their self selected </a:t>
            </a:r>
            <a:r>
              <a:rPr lang="en-US" sz="1500" dirty="0" err="1"/>
              <a:t>behavioural</a:t>
            </a:r>
            <a:r>
              <a:rPr lang="en-US" sz="1500" dirty="0"/>
              <a:t> goals</a:t>
            </a:r>
          </a:p>
          <a:p>
            <a:pPr marL="400050" indent="-400050" fontAlgn="auto">
              <a:spcBef>
                <a:spcPts val="0"/>
              </a:spcBef>
              <a:spcAft>
                <a:spcPts val="0"/>
              </a:spcAft>
              <a:buFont typeface="+mj-lt"/>
              <a:buAutoNum type="romanUcPeriod"/>
              <a:defRPr/>
            </a:pPr>
            <a:r>
              <a:rPr lang="en-US" sz="1500" dirty="0"/>
              <a:t>Show line managers what their colleagues have learned and report on the business results from their new learning</a:t>
            </a:r>
          </a:p>
          <a:p>
            <a:pPr marL="400050" indent="-400050" fontAlgn="auto">
              <a:spcBef>
                <a:spcPts val="0"/>
              </a:spcBef>
              <a:spcAft>
                <a:spcPts val="0"/>
              </a:spcAft>
              <a:buFont typeface="+mj-lt"/>
              <a:buAutoNum type="romanUcPeriod"/>
              <a:defRPr/>
            </a:pPr>
            <a:r>
              <a:rPr lang="en-US" sz="1500" dirty="0"/>
              <a:t>Enable Human Resources departments to offer evidence of specific business gains stemming from a particular learning experience.</a:t>
            </a:r>
          </a:p>
          <a:p>
            <a:pPr marL="400050" indent="-400050" fontAlgn="auto">
              <a:spcBef>
                <a:spcPts val="0"/>
              </a:spcBef>
              <a:spcAft>
                <a:spcPts val="0"/>
              </a:spcAft>
              <a:buFont typeface="+mj-lt"/>
              <a:buAutoNum type="romanUcPeriod"/>
              <a:defRPr/>
            </a:pPr>
            <a:r>
              <a:rPr lang="en-US" sz="1500" dirty="0"/>
              <a:t>Assign supporters to these participants who will give feedback for a period of nine weeks.</a:t>
            </a:r>
          </a:p>
          <a:p>
            <a:pPr fontAlgn="auto">
              <a:spcBef>
                <a:spcPts val="0"/>
              </a:spcBef>
              <a:spcAft>
                <a:spcPts val="0"/>
              </a:spcAft>
              <a:defRPr/>
            </a:pPr>
            <a:r>
              <a:rPr lang="en-US" sz="1500" dirty="0" err="1"/>
              <a:t>ProgressIt</a:t>
            </a:r>
            <a:r>
              <a:rPr lang="en-US" sz="1500" dirty="0"/>
              <a:t> ® tackles these with a nine-week support service and a report at the end summarizing progress</a:t>
            </a:r>
            <a:r>
              <a:rPr lang="en-US" sz="1500" dirty="0" smtClean="0"/>
              <a:t>. </a:t>
            </a:r>
            <a:r>
              <a:rPr lang="en-US" sz="1500" smtClean="0"/>
              <a:t>(URL for this needs to be whitelisted).</a:t>
            </a:r>
            <a:endParaRPr lang="en-US" sz="1500" dirty="0"/>
          </a:p>
        </p:txBody>
      </p:sp>
    </p:spTree>
    <p:extLst>
      <p:ext uri="{BB962C8B-B14F-4D97-AF65-F5344CB8AC3E}">
        <p14:creationId xmlns:p14="http://schemas.microsoft.com/office/powerpoint/2010/main" val="23957741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3"/>
          <p:cNvSpPr>
            <a:spLocks noChangeArrowheads="1"/>
          </p:cNvSpPr>
          <p:nvPr/>
        </p:nvSpPr>
        <p:spPr bwMode="auto">
          <a:xfrm>
            <a:off x="457200" y="0"/>
            <a:ext cx="8077200" cy="461665"/>
          </a:xfrm>
          <a:prstGeom prst="rect">
            <a:avLst/>
          </a:prstGeom>
          <a:noFill/>
          <a:ln w="9525">
            <a:noFill/>
            <a:miter lim="800000"/>
            <a:headEnd/>
            <a:tailEnd/>
          </a:ln>
        </p:spPr>
        <p:txBody>
          <a:bodyPr>
            <a:spAutoFit/>
          </a:bodyPr>
          <a:lstStyle/>
          <a:p>
            <a:pPr>
              <a:defRPr/>
            </a:pPr>
            <a:r>
              <a:rPr lang="en-US" sz="2400" b="1" cap="all" dirty="0" smtClean="0">
                <a:solidFill>
                  <a:schemeClr val="tx2">
                    <a:lumMod val="60000"/>
                    <a:lumOff val="40000"/>
                  </a:schemeClr>
                </a:solidFill>
                <a:latin typeface="Arial" pitchFamily="34" charset="0"/>
                <a:cs typeface="Arial" pitchFamily="34" charset="0"/>
              </a:rPr>
              <a:t>One on one - Coaching Sessions</a:t>
            </a:r>
            <a:endParaRPr lang="en-US" sz="2400" b="1" cap="all" dirty="0">
              <a:solidFill>
                <a:schemeClr val="tx2">
                  <a:lumMod val="60000"/>
                  <a:lumOff val="40000"/>
                </a:schemeClr>
              </a:solidFill>
              <a:latin typeface="Arial" pitchFamily="34" charset="0"/>
              <a:cs typeface="Arial" pitchFamily="34" charset="0"/>
            </a:endParaRPr>
          </a:p>
        </p:txBody>
      </p:sp>
      <p:sp>
        <p:nvSpPr>
          <p:cNvPr id="21508" name="AutoShape 9" descr="data:image/jpeg;base64,/9j/4AAQSkZJRgABAQAAAQABAAD/2wCEAAkGBxQTEhQUEhQVFRQWFxkYFBgYFxofGBwXFxoYGhscGR0YHSogHBolHBsYIjEhJSkrLi4uHR8zODMtNygtLi0BCgoKDg0OGhAQGywlHyQsLCwsLCwsLCwsLCwsLDQsLCwsLCwsLCwsLCwsLCwsLCwsLCwsLCwsLCwsLCwsLCwsLP/AABEIAMoA+gMBIgACEQEDEQH/xAAcAAABBQEBAQAAAAAAAAAAAAAAAwQFBgcCAQj/xABREAACAQIDAwgDCA0JCQEAAAABAgMAEQQSIQUxQQYHEyJRYXGBMpGhNEJSYnKCsbIUFyMzNXOSk7PB0dLwFiVTVHSEotPhCBUkQ2ODo6Txwv/EABkBAQEBAQEBAAAAAAAAAAAAAAACAQMEBf/EACMRAAICAgICAwEBAQAAAAAAAAABAhEDMRIhQUIEE1EiYTL/2gAMAwEAAhEDEQA/ANxooooAooooAooooAooooAooooAooooAooooAooooAopltPa0OHXNM4XfYb2NvgqNT5Vn+L5x5s7FFgWO+ga7SW+NZ1F+4Xt31LklspRb0abRVK5OcvRPOsM0QiL36Mh8wJGtjdRYnuvV1rU09GNNbCiiitMCozlFt2HBQNPiGyou4e+ZjuVRxY1J1hnOlFiNobWGDjNkgiVgGNlGa2eQ9p6yqPDxNY2krZqVuiu8rucXGY0kh2w8G5Y42IJ+UwsWPhYa7qrsvKPGNa+LxJygAfdpNAN25t/fvq18reb6aPI2GzTIqBWXTMpUDUDiGN2NuJPbVEkgZWKsrKw3qVIb1HWohNTVo6Sg49Mt/JnnNx+EYZpTiIuMcpufmuesD4kjur6I2BtmLGYePEQG8cguL7wQbFSOBBBBr5FNbr/s+YknCYlCdEmBUdmZFv7RVkNGq0UUVpIUUUUAUUUUAUUUUAUUUUAUUUUAUUUUAUUUUAUUUUAVzI4UEk2AFyTuAFdU02s4EEpIJAje4G8jKdBQGObRxn2Tipm1kJkyxAg3Ke8FvZ3a99WvC8lYQiBs9woDAO1iQNT2jXsIqvc3+CdZXLrrGrRljqBJmW4FjqQOI+EeJNSe08TtBJAsKs4YnrlYjEAOOUMrjjYZiT3V4JyuVJnthGo20J7e5LtcNh1DKBqjEk342znW+ml9CKtfN3tnp8OY2v0kJCtck3Vrshudd2mut1PjVc2lyt+xpIoZkzSMis5QhUuSwATpCLk5WsCeztq7cltmpBhowqZGZEaQH0i5UXzd/Dyrt8fl5OWelol6KKK9J5wqk8vcSsEscwizOUZL6LoXT03O5BvJ1tfdrV2quctZVVYSxCgSMWJ3ZRFJfXxym3d3Vzyq4MvH/0isbB2qcQrPZcgJCst7EqbMAWsWsdL5RqDvpjyl2Csr/ZC5zMqogVWtmTpAWFxYglbjNfQE1K7PxCOt4xZAbL1bA8br3a7/GkNvgnDT2ZlPROQykhgQpIII1BuBur5y6l0e9049mMcswgx2IEeqBwAb31CqG149a+ta//ALP2HAwU731acg92VFt9NRm3ORmHxKI7lonVAC623Ae/Db7du+pzm+lXZx+wmN0Z8wkOjLJJpkcbtwXUbi1juJr34sikqXg8eWDRpNFFFdjiFFFFAFFFFAFFFFAFFFFAFFFFAFFFFAFFFFAFFFFAFeMoIsdQd9e1H7U2vHCNWBkOiRgjMx4acB2nhS6BWMFhVhkxEK6hJAbnec8aEX7SPRv3Cm+2dpogKmYQsArF3RigUHXMwsouAR6QI315s9XbpJCw6YyvnuOqRe6rbeAFK2O8Dtub9Y6dGXJKzRNe665WzDjGw0bfuF9DYjW1fMlTm6PpQvghLZkJnmVy0TiQwqDG2ZT0LPIzWI6vFbXP6q0OqnyUjhWQn0JCtlVhlZlNrue1jYCx1AXherZXtwRqJ4s0rkFFFFdjkFcSxKwsyhh2EAj213RQGe7R2CMNiSwZ2WVT0eaRmCZcuZQp0F73G/ReFJYmIOMpOlwWHbYhrHuOnlV/xmDSVcsihhe4vwPaCNRWe8pMVhsJjoIRFlia0mIOd7WkLINC1gAVzN2jzB80/juUrR6IZ+MaYY6coiyfCNogffsNc/yE0Pxmyjde9UfEKxIuSNc1szMxO++XW3aeP0y/KnaX2RiDlPU9CO39Em8i3wj7COymSIAAAAANwFdYQUFSMcnJ2yw8mOV7Rvlmd5IjvzXLoe2xGcr3a8LVo8MyuoZCGUi4INwR3EViWLFgWHpKLj9Y8xVn5Gbb6GURsfuMpt3K53EdgO499jpre0znKJpNFFFaQFFFFAFFFFAFFFFAFFFFAFFFFAFFFFAFROL2uRL0USBzrmJayra19wN96+vuNnO1MZ0adW2dtEHedMxHwRe5/wBagdnWDy2J6pVLnebLnJPeWkYnvvXnz5eCpbKSJJo2f77Ix+KnUX2HN5Fqa4/B3EaxIotJdtwAGR1ubb7EjT/7S3S99ePiAoJJ0AufAV4HKUnbZZWExTRmU2Z2IVhusSCyM4y7o7KpsdRu1uL84MTGQx2vMQDnZcoKEXDFQxKLe4y3vcU92BhvftwESgd8cab/AAcvYbr3O+1pzpNb8d1+4Xt9J9dW5UU5NpI7w+DRUyEZrm7FrXY9p9luywpSOd4+2VOwn7oPAn0x4695pHpe+kcRiyCFWxc7r7gBvJtw+k+sTjnKDtMl9k7hcUkguhuNx4EHsIOoPcaWqoGbopM/SM0oUM/BTEGGYZRpuvlJubg6772+vpYsnNWc2qCiiiuhgVi3K/agxG0S6LpH9xW/bGz9fydiRw6q9tbDtHEdHFI/wEZvyQTWAYEHMT77KAD8Z/8AS5PgK3wNtIlMBCqg5QN5APEqD29nDyFOq5jQAADcBYeVdVB2Cm+D1iT5IHspwKQwXoL4aeF9PZQGv8nsaZsNDI3pMgz/ACx1W8swNSNVfm8mzYZl+BK6+sK//wC6tFUcmFFFFDAooooAooooAprtPaEeHjaWZgqKLk/qAGpJ4AamnVY/ztY1mxixX6kcakLwzuWufHLlHr7a1KzG6ROxc6sWY5sPKFvoQyk27wSLHuuas/JzlVh8bmELHOurIwswG6/YRqNxNYITV85FcisUJYsVn+xiuoBXMzodCrLcAKR26jsFZNxgrbJi2zW65kcAEk2AFye4Uy+7LrmWQcVy2J+Sc1r9x392+q9tvlRBIBCr2uxEucMno26hzgdYki47Ab765rLFq0dKYp9lGRmkOhb0QeCD0R48T3nuFNNn4oF5wOEtj+biNdCW+vbVf5NSv0+NuvUbEEow7VVUYH1AjxPZXiacrbLLX01R+1cX6KDXNqR22ZQoPcWZb9wavHxyDQugPew/bUccUr4lbMptltYg7kl/f9lYogncPZFC3vbeeJJ1JPibmlempp0lNcVjHU2SJn78yge039lZxBK9NUNsTGtM8s17IJHjQD3wiYpmJ+DoSAOJJ4gBq2JmkJQhFPwc3Vv2FgLvbQlRl4X0NN+TOaLCRoHDuzSBDawPXbrZb6KBrbwHGq49Ak4JOklxbcMqxL4KrE+eZ2HkKvWz5c8UbfCRW9YBqjbJAVNOLMdd5AOVT+Sq1bOTEl8Oo+AWQeCMQv8Ahy16MG2iZErRRRXpJInlY1sFij/0ZPqmsV2Sl3fuPtsFB9WYedbRyw9w4r8S/tU1jmxhZGY++diPk3Nv1nzo9FQXZJUVznriWawJ9Q7Sdw8zU0daG2LxfXEKAlyAzW3Kt95PC9qdxJlAHZSWGiCX+ExzOe1v2cAOApbPShReObedOjnTMuczXC3Ga3RRa23276udYQQC73HFSO7qixHYbjfVtwfKjECNBmB6q6nedBqdd9Ypd0c5RNKoooqyAooooAooooArIedfZEqYsYgKTDIiqWHvZFuLN2AqBY7r6eOvVG8oYVkgeFhm6UZFHefffN9K/wAXtpddirM55tOTQlb7JmW6IbRKdzON7EcQt9O+/YK1KkNn4NIYkijFkRQqjw7e0nfel6+fkm5yspKgqK2vsjpOvE3Ry8dBle3BwQfyrXHhpUrXE0yqLsQB2n+N9QUm12ihLJ0ZlV7p0bsSG0sD1/DLqdRppUBya2aHT7Jmd2acmUx52EKhzdeoLAnLluWvrerzyp2SMdA8fRSpmUhZQUVwD8VmBK9qtbyNZZidgTwKY2VykQGYXJCrwJW5sptv9HS169GNKXV0TKXksm0drwpGwgaIuB1QoBHs6o07TSGCjGXNJYZrn7rCCLX0JZTlBIsSb/RVTRyALMwA3WYgDUHSx7QKlNl7ceHQ3kQm9iesPkk/Qa6vA0uiFkRbsEWB4dHbSzlhe4tluLgWvpc8LU9z1VH21AbEEoSwzAhlVgTrmKggduYa6eNS0YQ7o4W/71/XmW/srzzXHZ3hDn5HYlXNkuGEjXIB66ta2cW3DQX3dt9bUyw+xThFkaFnlFjlEjXZBqcq6WKBjfgd+p0p/gZ9co6BRb0Yzc+uw+in2euLk0+j0rGnGmNcOAqqqm4AAB7gKl+TG1oY+mSSWNOuGGZ1GjKBYXPahPnURHgIjLHnDGNnCumdsv3S6jQHTrMug0qD5QbLXDYh4oxZBZkHYrDQX42Nxc9levAr/pHmnCnTNGk5VYRf+eh+Tdvqg0ym5c4Uej0r9wjYfXsKza9eXr1UTwRYOWXLCTERGDDQkRyKyzGQqGseCZWIHHU+Vt9U6HEyrYOot2kWHrTMPWBUjei9KKSS0cxSht3DeP8A5oR31ydXtwXU/KO71C58xSUi5XDDcQQR3kjLbzv66WhWw13k3Pif4t5VlFWK0Vzei9bQsay/fD3qvsLf6VK4T0E+SPoFRU/pj5J+kVK4T0E+SPoFcvZkSNlooorocgooooAooooBLFTiNGc3IVSxA3mwvYX40zwJz/dWN2IsANyC+qi4ve41vbUbhYCuttH7nl4u8aeTOub/AA5j5VxiB0bGQeifvoH1x3gbxxHeLHzfIl6lIeUUKb6jUHdVSx3OXsyKRo3xIzKbNljldQflIhU+RNeZJvRpYtq7RTDxPLKbKo8yeAHaSdBWO7a5TYjESiQu0eU/c1RiAnDeLEntJ79w0ptzk84KYl0XCnPCm4kMt3O9srANoNBfv7ao/wDv6bfZbfJ/1r2YMcYq5bJdvRpez+cLGQuBIUmQ6DOtmv2Zltv7wdxqxpzgQOUeSJ45I762DKVawdQw6wvodQBdVuaxaLb+bqyqLHiu8dht3VYMG+Zbnfcg9hINrjxro8OORDk47NC2jgcDjAJsPFOrE65YyiNvvcSFBv8AfKd/bUbFyPUlbsUB3qZUZ++1orGmOxdqxRxhJRGLE2JgZ7g66sjXBvf3tWPA7RhDAh4gNfRjyDdxZzc+QryTlkg67PZihjkrInaHIdh94kVhxEl1PkUUg+oVw+DxcK3naFkuArMpkyt8Y9UgHQX61T2K5U4ZNA5c9iAn/F6PtqGm5QyYuSPDwwH7ow3sM3UOfd6IHVuTc6A6Vq+2a7XRsvqhp9/gph9plQMwDsTYGNSqDs1dtfEeqlzi5TwjX5zN+oVF4Ey4jFfYyooZWcavvaIkHW2guD46bqcbUV0cxrIhKkhyoJAYaFQWtcg79O6t+n/CPtlocviJRYl06pVrBDfqkNpdz2Unyw2vFPis8ZYAQxg51ZD6cpBAcAlSCCGGhFrVGhWuD0jkjde1vNbZT5ipA7YxBNzMxPaUiJ9ZSu+OPEh23bIuMFtFBY9igsfUoNPIdk4hvRw8/nEy/XAp7/KLGf1l/wAiL/Lr3+UeM/rL/kRfuV05Dsrs2KykqysCCRdioW4NjqT216jsd2TyJb9ldsrJa7ZgTYk+lcnebaHU0NAp3qPVr66008WM3BY3tusLAd/HWlaRysu67DsJ18jx8/XSqMCLigPa4z62Pl3/AOtd1xLEGFmFx/G4jce+gG8x+6W+KLd+Yn9g9dXnAcjpjFGSQpKLdSNQbDQ94qA5uoLbRALM9kcqXNyNAbDwvv361sNRXbZEmFFFFUQFFFFAFFFFAMMfrLAvYXfyVCn0yCnNNIevNI/BbRr5dZyPElQfkU8rw5ncykR0kiwXzMFhPvibCMngSdAh4dh04i3yttbAdBK8YbOqk5HsQGXgwB1HhX0VzmYzLhlivrK4v8lOsf8AFkHnWU7Q2cky2ceBG8eFej48Li5EynToz+loWBNmOX4wF7eIG8e3x3VL4nkxIPQZXHfofbp7ad4fm+2jJGsseGZ0YXUh49R22zXrs0UmmV94yDoyGx0IO+3jarjsjECSJTaxGjAcCP4vVUx2x8RDfpoJo7G13jcL+URY+upnk0jrGx0sxuAfDfoaRdGOPLRPWoyCkelbsX214ZW+KPWf2VfNE/VL8FyK72ZtaWCQyQPkOUqDlU6GxPpA23CpjY/IXF4ixZejT4UmnqQdYn5VvGr7sbm+wsNjIDiH/wCoBk8k3W+Vepcr0bGKjsyrYm2mixZlDlncS3ay2VpAxLaLa41IFOJGYFmHpZVsDwzPYA9/ae29c4jDBsZKLdVJpWtw0kcKPX9FL4r0m8If0jVB2HcbggEbjXVNQ+STKfRfVe5hvHnv8b06oAooooBPEJmVh2g0lE91B7QD6xTmmeD+9p8hfoFXAC1Iyi3WHzh2jt8R/HClqKsHgNe0jh9My/BOngbEfTau5ZAoLHcASfKgJTm6a+0SOwSA/kof11r1YxzWRkY+7ekwlZu4kJceAtbyrZ65I5y2FFFFaSFFFFAFJzyZVZjuUEnyF6UqP22xMTxILvIjKo8QRc9gH02FY3SsHuzY8sSA78oLfKbrMfEkk05rjDyh1Vl3MAR4EU025tRcNC0jcNFHFnO5R/G65r53bZZnfOFjukxeUG4hQJ85us3syDyqs0rIxYlmN2YlmPazG5PrNc5a+rCHGKRwcrZyImchF9JyEW+7Mxyi/dcity2Rs9cPDHCl8sahVvvsBxrOeb7YnSz9Mw+5wnTsMnAfNBv45a1GslsuIVjvONAp2ibqp6sXAd9bFWP84p/nE/Ji/XUMuOyY5yNhYeCCKSGJY2MwUldLqY5Daw03geqpDmuwMf2OZci9J0jDPYZrADQHgNTXvOv7kh/tC/opaX5rfcZ/Gv8AQtZ5HqXCiiq9y52j0WGKqbPKci9wPpn8m/mRVErszMKOkmcG/STSOD8VnYr/AISD502xo1J33XTxQ5gPaacUnMlxpvBuPH9hFx51lHfid4iIOvA8R2H/AEIrzZoeWWOGMqWdgpzXzJxJYDfYXPC/tpHCSaFd2X2Dh6t3l31MckMcIJ4pWtlckOTwWUix7rWS57AaUY9HvK3Yc+CRZM8cqM2XRWVrkE7ixBGnbVaXabkXFvUP3j9FaZzr+5ovxw+o9Z/tGMDDYNgAGZcRmIAucsulzxtc28TWMmLI6fEyEG54aC/7oWpaNLADsAHqq3Yjkbhv939MqP0vQCS+dz1sobde3lVSzDtq4Gp2e14TbU7q8LjtFKQbNfEWEaSSAH3gOW/e2721YGkcgFyd7G4XjawA08BSeJmPH0vervt8Zv1D+Bd9jcgXOs5ES8VSxkPi3og/leNVSbZUY2l0PW6P7JVCC7aqWAte991RKX4Ex3zWH/jIidSYXJPaSFJPrrZax/m3QLtBFG4RyAeAygVsFRHREthRRRVEhRRRQCeImCKWbcBc/wCnfTXBxHV3++Pq3cOCDuW/mbnjXM56SUL7yOzN3udVHzR1vEoeFOq8medviikhlgyEaSM6AHpFvuyvct6mzeAK91Zhyk22cXKWB+5KSIR8X4fi2/uFu+rfy6xh+x2aK4/5WfgyyWDKnEnS993VNiTpWdgV1+Nj9mTN+AtSOKlyrfidFHf/ABrS9O9t7J6PAwTsOvLP1e6IRy2/KIzeGXsr1SdIiMbZo3N0P5vh7TnJPac7a1ZarfN3+D4Pn/XarJXMthWPc4/4S+bD9JrYax3nHP8AOXzYfprGVHZbedX3LD/aF/RS0tzXj/g2/Gv9C0jzqe5Yfx6/opaX5sfcjfjW+haz2HqW6st5a7S6bFMAbpDeNflX65/KAX5laByj2l9j4eSQWzAWS/w20W/dfU9wNZCPG/aTvPfVo2CCiiitosbTxAutrgkHNbimlwfO1PLi1raWt5U2h1LN80eC7/bf1UtWUaTnKXanT7NgzG7xzhH77I+U+a2Pjeq9tU/8JgvDE/pRSG0ywTQ9UspceGYKfLMfWaU2v7jwPhif0oqGiUqNo2AP+Fg/FR/VFdtsiA74Yvza/srjk/7lw/4qP6oqQqjkNY9mwqbrFGDwsi/sp1RRQBWOYo/zx/fE+utbHWNYr8Nf3xPrLWMqPkW5uz/OI+RL+qtfrHubn8JD5Ev0ithohLYUUyk2jqQkbyWNiUy5bjeLuwBIOhtexuN9c/70A9OOZf8Atlv0eas5xurJof14zWBJ3DU01h2nCxssqE9mYZvMbxSW23Bw8mosVsxvuU6MfJSTW2DzZQ+5hj6Ul5G7bvqB5Cy+AFAXpmIP3pSQR8NhvB+IN1uJvwGvu1cQY4XZBdwLRjtc9VB5sQKSwhlyKsaCMKALy9ZieJIQ2881yb6ca8ePjblIpjflbsVcRDq/R9Fd1PvRYa5hxFr+FY9szHRzpmja/aOI8RV453OUbYfASQsVE09kQqd8ZI6Q2Oq9W48xY8B8/wCGdww6MkOSAuU2JJNgPM17Yz66J42bFsLZJxM6Ra5TrIRwQb9e/RR3nuqyc8CgYXDgAACcAAbgBFLuqw8kOTi4SJbszzMiCZ2O9gNcumi5idPCoPnghY4SJgCQk4LkDQDo5Bc9guQL94rZOzY9Mlubn8HwfP8ArtTzbXKnC4XSWUZvgL1n9S7vE2FZBsrGY+eJcNhjM0a30jFgLm5zSC1he+harPsTmuY64qUKPgRanzZhYeQPjUlNLyc7X5z5HOTCxBLmys/WcnuRdAfM+FM9jcj8bi5xPisyKWVneSwd8ttAi2tuA1C2G69aXsbk9hsKPuESqbWLb3Pix1qUpRnKtFM50vc0P9oX9FNS3Np7kb8a30LSXOl7mh/tA/RTUtzae5G/Gt9C1PsPUhud3aLwrAzoxwwY5nXXLKQQuYcBluAe1iOyqhhsQsihkYMp3EfxvrYdv4zDLEyYto8jggo9jnHEBd7eQrAuUqRYSUzbP6RYC3WilNwSSfQGpC27TeuilRsWWGu4YWdlRPSdgq+LGwv3DfUZsna8c63Q2bih9IftHfVz5A4PPi853RIW+c3VX2Z6tvopvor0uG6JmjP/AC2ZNd5yki58bXpKWRVF2IA7SbVcuUnIfE4jESvDPDDG5DAlGd75VDdW6qOsCd531TuWHNM8OElxIxMmImjGdlZbKUHpZRqQQNRrbS1TyM5EZidvYYAhpVNxY2BP1Qac7QcHA4Ag3BXE2PaOlFj3XrL6t+ydsGXDQwMPc/S2btWVgwHiCGHhaok7C7Z9Gcn/AHLh/wAVH9UVIVH8n/cuH/FR/VFSFacwooooArGcZ+Gv75H9Za2asXxh/nv++R/WSsZURfm5/CQ+RL9IrYax3m4P85fMm+kVsVEJbI7ZwyAxH0k/xKSbN56g94PcS8pLHYctZk++Jcr2EHep7jYeBAPCmo2hn0iTO3vrnKFPwWNiQ2/QA2420v4suPiwmPJYlbRlDeIB+mmsmyYGBBhiIIsbou4+VeDETD0oQfkSA/XC03m22FOXopS/wRkLepXJ865q/BpxE5LRRMbtG7Xv75VQ5G7/AEkJ7wa55WcpoMBCZZ211EaD0nbgqj6TuFZfy95yZI8QUw0ZhniujuSjb7HIVKlSR7NbHU1me2tsT4uUy4mQySWtc20GpsoGgGp0Fd44W9g75Q7blxmIeec3ZjoL6Ko3KvYAPXqd5qOka17XFtxvr7KB/wDPGrpyf5sNoYhkZ4OiiJUsZWCkpcZrKLte194FepIH0RsJicNAW9IxRlvHIL09dQRYgEHeDuryNAAANwFh4Cuq0g4ijCiygKOwCw9ld0UUAUUUUBT+c5CcNFpoJ1J7rxyge0gedUzZu2sRFH9jwPbOxYZVvISQLhd+mnAXFzrWv4nDrIpR1DKwswI0IqPEOFwUTyWigjAu7mw07ydT3CocW3dlKXVFF2dyIxEx6TEN0QOpLHPKR362HixJ7RVC50sdgrQ4fAsJShZp5bknMOqEB3fCJy6ejSnOPzmyY3NBhs0eF1DHc8o3db4KfF3nj2VnyEcR6jWpJG2zrDKxdVQ2dmCqb21YgDUd5r6s5LcnkwcSopZnKoJXZiSzKN+p0FyxsO2vlSGbo2WRD1kZXW40zIQwvruuK+jeV/L8YLA4fEdH0kuJRTGu5ASgYljvsL7q0xl4rFudjnKzZ8Fgm01XESjuJDRp3cC3kO2qjyh50NoYpTGZFhQ3DCFSpYHgzElvVaqWBQJBUzyc3yeA/XTDCbOmlVmiikkVPTKIzBfEqNN4qfwGw8RhwGnieISrePOLMQu85d43jeBRlLZq2yuc6KOGJDBKSqKpIKcAB206+2rD/V5vWn7aV2HyL2ZJh4XKXLRoSenlGpUX0EmmvCn38gtmf0f/ALE3+ZTsn+SM+2rD/V5vWn7aPtqw/wBXm9aftqT/AJB7M/o//Ym/zK9/kHsz+i/9iX/Mp2P5Iv7asP8AV5vWn7apuzMUcTtWKULYyYlXy3vYKQx17lU1o38g9mf0X/nl/wAypHZexcDg7vEkcZCnM5clgu89ZyTbSgteDOObb8J/Mm+kVslYzzZtfaQI3FJSPMrWzUQlsKj5NmkOzxP0Ze3SDKCrECwa3BrWF76gDsqQoo0n0yRgNnE/fJZH7gcg/wDGAbeJNOoMOiCyKqjsUAD2UrRRRS0DO+VfNJhsXO86yyQvIc0gAVkLWtcA6gnjrbuquPzFnNpjOrxvF1vrWrZ6K02yk8jubLCYFuk1nmBuskgXqfIUCynv1PfV2oooYFFFFAFFFFAFFFFAYjzic6OLixc2GwuWJYjkLFbyFrAkjNoBrpp9NZjtTbWIxJzYieWU/HclR4LfKvkBX0xyq2Nh5rNNBDIwBsXjRj62FUPG7Awo3YaD80n7KwpMxSnE2BlRVZ4pFVvQZkYBvkkix8q+jeb/AGNh0XOkEKv8JY0DaHtAvV0ZAd4BtuoLPkHZ2zJJ5Y4kVs0jqgOU6FyFue4XvX1ZitgYeWBIJ4Y5Y0VVVWUEDKLDLf0TbiKlKK0xszPa3MrgpCTDJNAfggh09TjN/ipps/mOw6uDNiZpFHvVCpfuJ1NvCx761eigsbbO2fFBGsUEaxxr6KoAAOJ3cSbm/GoHl1yW+zo0yMFljuULDQhrXViNQNBqKs9FDDFzzZY3sw5/7h/co+1njfgwfnD+5W0UVlFcmYv9rPG/Bg/OH9yj7WeN7IPzh/craKKUOTMX+1pjeyD84f3KPtaY3sg/OH9ytoopQ5MonILkRJhJWnnZC+UoioSVAYqSSWUG+lrW7d99L3RRWmN2f//Z"/>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endParaRPr lang="en-US" dirty="0"/>
          </a:p>
        </p:txBody>
      </p:sp>
      <p:sp>
        <p:nvSpPr>
          <p:cNvPr id="21509" name="AutoShape 11" descr="data:image/jpeg;base64,/9j/4AAQSkZJRgABAQAAAQABAAD/2wCEAAkGBxQTEhQUEhQVFRQWFxkYFBgYFxofGBwXFxoYGhscGR0YHSogHBolHBsYIjEhJSkrLi4uHR8zODMtNygtLi0BCgoKDg0OGhAQGywlHyQsLCwsLCwsLCwsLCwsLDQsLCwsLCwsLCwsLCwsLCwsLCwsLCwsLCwsLCwsLCwsLCwsLP/AABEIAMoA+gMBIgACEQEDEQH/xAAcAAABBQEBAQAAAAAAAAAAAAAAAwQFBgcCAQj/xABREAACAQIDAwgDCA0JCQEAAAABAgMAEQQSIQUxQQYHEyJRYXGBMpGhNEJSYnKCsbIUFyMzNXOSk7PB0dLwFiVTVHSEotPhCBUkQ2ODo6Txwv/EABkBAQEBAQEBAAAAAAAAAAAAAAACAQMEBf/EACMRAAICAgICAwEBAQAAAAAAAAABAhEDMRIhQUIEE1EiYTL/2gAMAwEAAhEDEQA/ANxooooAooooAooooAooooAooooAooooAooooAooooAopltPa0OHXNM4XfYb2NvgqNT5Vn+L5x5s7FFgWO+ga7SW+NZ1F+4Xt31LklspRb0abRVK5OcvRPOsM0QiL36Mh8wJGtjdRYnuvV1rU09GNNbCiiitMCozlFt2HBQNPiGyou4e+ZjuVRxY1J1hnOlFiNobWGDjNkgiVgGNlGa2eQ9p6yqPDxNY2krZqVuiu8rucXGY0kh2w8G5Y42IJ+UwsWPhYa7qrsvKPGNa+LxJygAfdpNAN25t/fvq18reb6aPI2GzTIqBWXTMpUDUDiGN2NuJPbVEkgZWKsrKw3qVIb1HWohNTVo6Sg49Mt/JnnNx+EYZpTiIuMcpufmuesD4kjur6I2BtmLGYePEQG8cguL7wQbFSOBBBBr5FNbr/s+YknCYlCdEmBUdmZFv7RVkNGq0UUVpIUUUUAUUUUAUUUUAUUUUAUUUUAUUUUAUUUUAUUUUAVzI4UEk2AFyTuAFdU02s4EEpIJAje4G8jKdBQGObRxn2Tipm1kJkyxAg3Ke8FvZ3a99WvC8lYQiBs9woDAO1iQNT2jXsIqvc3+CdZXLrrGrRljqBJmW4FjqQOI+EeJNSe08TtBJAsKs4YnrlYjEAOOUMrjjYZiT3V4JyuVJnthGo20J7e5LtcNh1DKBqjEk342znW+ml9CKtfN3tnp8OY2v0kJCtck3Vrshudd2mut1PjVc2lyt+xpIoZkzSMis5QhUuSwATpCLk5WsCeztq7cltmpBhowqZGZEaQH0i5UXzd/Dyrt8fl5OWelol6KKK9J5wqk8vcSsEscwizOUZL6LoXT03O5BvJ1tfdrV2quctZVVYSxCgSMWJ3ZRFJfXxym3d3Vzyq4MvH/0isbB2qcQrPZcgJCst7EqbMAWsWsdL5RqDvpjyl2Csr/ZC5zMqogVWtmTpAWFxYglbjNfQE1K7PxCOt4xZAbL1bA8br3a7/GkNvgnDT2ZlPROQykhgQpIII1BuBur5y6l0e9049mMcswgx2IEeqBwAb31CqG149a+ta//ALP2HAwU731acg92VFt9NRm3ORmHxKI7lonVAC623Ae/Db7du+pzm+lXZx+wmN0Z8wkOjLJJpkcbtwXUbi1juJr34sikqXg8eWDRpNFFFdjiFFFFAFFFFAFFFFAFFFFAFFFFAFFFFAFFFFAFFFFAFeMoIsdQd9e1H7U2vHCNWBkOiRgjMx4acB2nhS6BWMFhVhkxEK6hJAbnec8aEX7SPRv3Cm+2dpogKmYQsArF3RigUHXMwsouAR6QI315s9XbpJCw6YyvnuOqRe6rbeAFK2O8Dtub9Y6dGXJKzRNe665WzDjGw0bfuF9DYjW1fMlTm6PpQvghLZkJnmVy0TiQwqDG2ZT0LPIzWI6vFbXP6q0OqnyUjhWQn0JCtlVhlZlNrue1jYCx1AXherZXtwRqJ4s0rkFFFFdjkFcSxKwsyhh2EAj213RQGe7R2CMNiSwZ2WVT0eaRmCZcuZQp0F73G/ReFJYmIOMpOlwWHbYhrHuOnlV/xmDSVcsihhe4vwPaCNRWe8pMVhsJjoIRFlia0mIOd7WkLINC1gAVzN2jzB80/juUrR6IZ+MaYY6coiyfCNogffsNc/yE0Pxmyjde9UfEKxIuSNc1szMxO++XW3aeP0y/KnaX2RiDlPU9CO39Em8i3wj7COymSIAAAAANwFdYQUFSMcnJ2yw8mOV7Rvlmd5IjvzXLoe2xGcr3a8LVo8MyuoZCGUi4INwR3EViWLFgWHpKLj9Y8xVn5Gbb6GURsfuMpt3K53EdgO499jpre0znKJpNFFFaQFFFFAFFFFAFFFFAFFFFAFFFFAFFFFAFROL2uRL0USBzrmJayra19wN96+vuNnO1MZ0adW2dtEHedMxHwRe5/wBagdnWDy2J6pVLnebLnJPeWkYnvvXnz5eCpbKSJJo2f77Ix+KnUX2HN5Fqa4/B3EaxIotJdtwAGR1ubb7EjT/7S3S99ePiAoJJ0AufAV4HKUnbZZWExTRmU2Z2IVhusSCyM4y7o7KpsdRu1uL84MTGQx2vMQDnZcoKEXDFQxKLe4y3vcU92BhvftwESgd8cab/AAcvYbr3O+1pzpNb8d1+4Xt9J9dW5UU5NpI7w+DRUyEZrm7FrXY9p9luywpSOd4+2VOwn7oPAn0x4695pHpe+kcRiyCFWxc7r7gBvJtw+k+sTjnKDtMl9k7hcUkguhuNx4EHsIOoPcaWqoGbopM/SM0oUM/BTEGGYZRpuvlJubg6772+vpYsnNWc2qCiiiuhgVi3K/agxG0S6LpH9xW/bGz9fydiRw6q9tbDtHEdHFI/wEZvyQTWAYEHMT77KAD8Z/8AS5PgK3wNtIlMBCqg5QN5APEqD29nDyFOq5jQAADcBYeVdVB2Cm+D1iT5IHspwKQwXoL4aeF9PZQGv8nsaZsNDI3pMgz/ACx1W8swNSNVfm8mzYZl+BK6+sK//wC6tFUcmFFFFDAooooAooooAprtPaEeHjaWZgqKLk/qAGpJ4AamnVY/ztY1mxixX6kcakLwzuWufHLlHr7a1KzG6ROxc6sWY5sPKFvoQyk27wSLHuuas/JzlVh8bmELHOurIwswG6/YRqNxNYITV85FcisUJYsVn+xiuoBXMzodCrLcAKR26jsFZNxgrbJi2zW65kcAEk2AFye4Uy+7LrmWQcVy2J+Sc1r9x392+q9tvlRBIBCr2uxEucMno26hzgdYki47Ab765rLFq0dKYp9lGRmkOhb0QeCD0R48T3nuFNNn4oF5wOEtj+biNdCW+vbVf5NSv0+NuvUbEEow7VVUYH1AjxPZXiacrbLLX01R+1cX6KDXNqR22ZQoPcWZb9wavHxyDQugPew/bUccUr4lbMptltYg7kl/f9lYogncPZFC3vbeeJJ1JPibmlempp0lNcVjHU2SJn78yge039lZxBK9NUNsTGtM8s17IJHjQD3wiYpmJ+DoSAOJJ4gBq2JmkJQhFPwc3Vv2FgLvbQlRl4X0NN+TOaLCRoHDuzSBDawPXbrZb6KBrbwHGq49Ak4JOklxbcMqxL4KrE+eZ2HkKvWz5c8UbfCRW9YBqjbJAVNOLMdd5AOVT+Sq1bOTEl8Oo+AWQeCMQv8Ahy16MG2iZErRRRXpJInlY1sFij/0ZPqmsV2Sl3fuPtsFB9WYedbRyw9w4r8S/tU1jmxhZGY++diPk3Nv1nzo9FQXZJUVznriWawJ9Q7Sdw8zU0daG2LxfXEKAlyAzW3Kt95PC9qdxJlAHZSWGiCX+ExzOe1v2cAOApbPShReObedOjnTMuczXC3Ga3RRa23276udYQQC73HFSO7qixHYbjfVtwfKjECNBmB6q6nedBqdd9Ypd0c5RNKoooqyAooooAooooArIedfZEqYsYgKTDIiqWHvZFuLN2AqBY7r6eOvVG8oYVkgeFhm6UZFHefffN9K/wAXtpddirM55tOTQlb7JmW6IbRKdzON7EcQt9O+/YK1KkNn4NIYkijFkRQqjw7e0nfel6+fkm5yspKgqK2vsjpOvE3Ry8dBle3BwQfyrXHhpUrXE0yqLsQB2n+N9QUm12ihLJ0ZlV7p0bsSG0sD1/DLqdRppUBya2aHT7Jmd2acmUx52EKhzdeoLAnLluWvrerzyp2SMdA8fRSpmUhZQUVwD8VmBK9qtbyNZZidgTwKY2VykQGYXJCrwJW5sptv9HS169GNKXV0TKXksm0drwpGwgaIuB1QoBHs6o07TSGCjGXNJYZrn7rCCLX0JZTlBIsSb/RVTRyALMwA3WYgDUHSx7QKlNl7ceHQ3kQm9iesPkk/Qa6vA0uiFkRbsEWB4dHbSzlhe4tluLgWvpc8LU9z1VH21AbEEoSwzAhlVgTrmKggduYa6eNS0YQ7o4W/71/XmW/srzzXHZ3hDn5HYlXNkuGEjXIB66ta2cW3DQX3dt9bUyw+xThFkaFnlFjlEjXZBqcq6WKBjfgd+p0p/gZ9co6BRb0Yzc+uw+in2euLk0+j0rGnGmNcOAqqqm4AAB7gKl+TG1oY+mSSWNOuGGZ1GjKBYXPahPnURHgIjLHnDGNnCumdsv3S6jQHTrMug0qD5QbLXDYh4oxZBZkHYrDQX42Nxc9levAr/pHmnCnTNGk5VYRf+eh+Tdvqg0ym5c4Uej0r9wjYfXsKza9eXr1UTwRYOWXLCTERGDDQkRyKyzGQqGseCZWIHHU+Vt9U6HEyrYOot2kWHrTMPWBUjei9KKSS0cxSht3DeP8A5oR31ydXtwXU/KO71C58xSUi5XDDcQQR3kjLbzv66WhWw13k3Pif4t5VlFWK0Vzei9bQsay/fD3qvsLf6VK4T0E+SPoFRU/pj5J+kVK4T0E+SPoFcvZkSNlooorocgooooAooooBLFTiNGc3IVSxA3mwvYX40zwJz/dWN2IsANyC+qi4ve41vbUbhYCuttH7nl4u8aeTOub/AA5j5VxiB0bGQeifvoH1x3gbxxHeLHzfIl6lIeUUKb6jUHdVSx3OXsyKRo3xIzKbNljldQflIhU+RNeZJvRpYtq7RTDxPLKbKo8yeAHaSdBWO7a5TYjESiQu0eU/c1RiAnDeLEntJ79w0ptzk84KYl0XCnPCm4kMt3O9srANoNBfv7ao/wDv6bfZbfJ/1r2YMcYq5bJdvRpez+cLGQuBIUmQ6DOtmv2Zltv7wdxqxpzgQOUeSJ45I762DKVawdQw6wvodQBdVuaxaLb+bqyqLHiu8dht3VYMG+Zbnfcg9hINrjxro8OORDk47NC2jgcDjAJsPFOrE65YyiNvvcSFBv8AfKd/bUbFyPUlbsUB3qZUZ++1orGmOxdqxRxhJRGLE2JgZ7g66sjXBvf3tWPA7RhDAh4gNfRjyDdxZzc+QryTlkg67PZihjkrInaHIdh94kVhxEl1PkUUg+oVw+DxcK3naFkuArMpkyt8Y9UgHQX61T2K5U4ZNA5c9iAn/F6PtqGm5QyYuSPDwwH7ow3sM3UOfd6IHVuTc6A6Vq+2a7XRsvqhp9/gph9plQMwDsTYGNSqDs1dtfEeqlzi5TwjX5zN+oVF4Ey4jFfYyooZWcavvaIkHW2guD46bqcbUV0cxrIhKkhyoJAYaFQWtcg79O6t+n/CPtlocviJRYl06pVrBDfqkNpdz2Unyw2vFPis8ZYAQxg51ZD6cpBAcAlSCCGGhFrVGhWuD0jkjde1vNbZT5ipA7YxBNzMxPaUiJ9ZSu+OPEh23bIuMFtFBY9igsfUoNPIdk4hvRw8/nEy/XAp7/KLGf1l/wAiL/Lr3+UeM/rL/kRfuV05Dsrs2KykqysCCRdioW4NjqT216jsd2TyJb9ldsrJa7ZgTYk+lcnebaHU0NAp3qPVr66008WM3BY3tusLAd/HWlaRysu67DsJ18jx8/XSqMCLigPa4z62Pl3/AOtd1xLEGFmFx/G4jce+gG8x+6W+KLd+Yn9g9dXnAcjpjFGSQpKLdSNQbDQ94qA5uoLbRALM9kcqXNyNAbDwvv361sNRXbZEmFFFFUQFFFFAFFFFAMMfrLAvYXfyVCn0yCnNNIevNI/BbRr5dZyPElQfkU8rw5ncykR0kiwXzMFhPvibCMngSdAh4dh04i3yttbAdBK8YbOqk5HsQGXgwB1HhX0VzmYzLhlivrK4v8lOsf8AFkHnWU7Q2cky2ceBG8eFej48Li5EynToz+loWBNmOX4wF7eIG8e3x3VL4nkxIPQZXHfofbp7ad4fm+2jJGsseGZ0YXUh49R22zXrs0UmmV94yDoyGx0IO+3jarjsjECSJTaxGjAcCP4vVUx2x8RDfpoJo7G13jcL+URY+upnk0jrGx0sxuAfDfoaRdGOPLRPWoyCkelbsX214ZW+KPWf2VfNE/VL8FyK72ZtaWCQyQPkOUqDlU6GxPpA23CpjY/IXF4ixZejT4UmnqQdYn5VvGr7sbm+wsNjIDiH/wCoBk8k3W+Vepcr0bGKjsyrYm2mixZlDlncS3ay2VpAxLaLa41IFOJGYFmHpZVsDwzPYA9/ae29c4jDBsZKLdVJpWtw0kcKPX9FL4r0m8If0jVB2HcbggEbjXVNQ+STKfRfVe5hvHnv8b06oAooooBPEJmVh2g0lE91B7QD6xTmmeD+9p8hfoFXAC1Iyi3WHzh2jt8R/HClqKsHgNe0jh9My/BOngbEfTau5ZAoLHcASfKgJTm6a+0SOwSA/kof11r1YxzWRkY+7ekwlZu4kJceAtbyrZ65I5y2FFFFaSFFFFAFJzyZVZjuUEnyF6UqP22xMTxILvIjKo8QRc9gH02FY3SsHuzY8sSA78oLfKbrMfEkk05rjDyh1Vl3MAR4EU025tRcNC0jcNFHFnO5R/G65r53bZZnfOFjukxeUG4hQJ85us3syDyqs0rIxYlmN2YlmPazG5PrNc5a+rCHGKRwcrZyImchF9JyEW+7Mxyi/dcity2Rs9cPDHCl8sahVvvsBxrOeb7YnSz9Mw+5wnTsMnAfNBv45a1GslsuIVjvONAp2ibqp6sXAd9bFWP84p/nE/Ji/XUMuOyY5yNhYeCCKSGJY2MwUldLqY5Daw03geqpDmuwMf2OZci9J0jDPYZrADQHgNTXvOv7kh/tC/opaX5rfcZ/Gv8AQtZ5HqXCiiq9y52j0WGKqbPKci9wPpn8m/mRVErszMKOkmcG/STSOD8VnYr/AISD502xo1J33XTxQ5gPaacUnMlxpvBuPH9hFx51lHfid4iIOvA8R2H/AEIrzZoeWWOGMqWdgpzXzJxJYDfYXPC/tpHCSaFd2X2Dh6t3l31MckMcIJ4pWtlckOTwWUix7rWS57AaUY9HvK3Yc+CRZM8cqM2XRWVrkE7ixBGnbVaXabkXFvUP3j9FaZzr+5ovxw+o9Z/tGMDDYNgAGZcRmIAucsulzxtc28TWMmLI6fEyEG54aC/7oWpaNLADsAHqq3Yjkbhv939MqP0vQCS+dz1sobde3lVSzDtq4Gp2e14TbU7q8LjtFKQbNfEWEaSSAH3gOW/e2721YGkcgFyd7G4XjawA08BSeJmPH0vervt8Zv1D+Bd9jcgXOs5ES8VSxkPi3og/leNVSbZUY2l0PW6P7JVCC7aqWAte991RKX4Ex3zWH/jIidSYXJPaSFJPrrZax/m3QLtBFG4RyAeAygVsFRHREthRRRVEhRRRQCeImCKWbcBc/wCnfTXBxHV3++Pq3cOCDuW/mbnjXM56SUL7yOzN3udVHzR1vEoeFOq8medviikhlgyEaSM6AHpFvuyvct6mzeAK91Zhyk22cXKWB+5KSIR8X4fi2/uFu+rfy6xh+x2aK4/5WfgyyWDKnEnS993VNiTpWdgV1+Nj9mTN+AtSOKlyrfidFHf/ABrS9O9t7J6PAwTsOvLP1e6IRy2/KIzeGXsr1SdIiMbZo3N0P5vh7TnJPac7a1ZarfN3+D4Pn/XarJXMthWPc4/4S+bD9JrYax3nHP8AOXzYfprGVHZbedX3LD/aF/RS0tzXj/g2/Gv9C0jzqe5Yfx6/opaX5sfcjfjW+haz2HqW6st5a7S6bFMAbpDeNflX65/KAX5laByj2l9j4eSQWzAWS/w20W/dfU9wNZCPG/aTvPfVo2CCiiitosbTxAutrgkHNbimlwfO1PLi1raWt5U2h1LN80eC7/bf1UtWUaTnKXanT7NgzG7xzhH77I+U+a2Pjeq9tU/8JgvDE/pRSG0ywTQ9UspceGYKfLMfWaU2v7jwPhif0oqGiUqNo2AP+Fg/FR/VFdtsiA74Yvza/srjk/7lw/4qP6oqQqjkNY9mwqbrFGDwsi/sp1RRQBWOYo/zx/fE+utbHWNYr8Nf3xPrLWMqPkW5uz/OI+RL+qtfrHubn8JD5Ev0ithohLYUUyk2jqQkbyWNiUy5bjeLuwBIOhtexuN9c/70A9OOZf8Atlv0eas5xurJof14zWBJ3DU01h2nCxssqE9mYZvMbxSW23Bw8mosVsxvuU6MfJSTW2DzZQ+5hj6Ul5G7bvqB5Cy+AFAXpmIP3pSQR8NhvB+IN1uJvwGvu1cQY4XZBdwLRjtc9VB5sQKSwhlyKsaCMKALy9ZieJIQ2881yb6ca8ePjblIpjflbsVcRDq/R9Fd1PvRYa5hxFr+FY9szHRzpmja/aOI8RV453OUbYfASQsVE09kQqd8ZI6Q2Oq9W48xY8B8/wCGdww6MkOSAuU2JJNgPM17Yz66J42bFsLZJxM6Ra5TrIRwQb9e/RR3nuqyc8CgYXDgAACcAAbgBFLuqw8kOTi4SJbszzMiCZ2O9gNcumi5idPCoPnghY4SJgCQk4LkDQDo5Bc9guQL94rZOzY9Mlubn8HwfP8ArtTzbXKnC4XSWUZvgL1n9S7vE2FZBsrGY+eJcNhjM0a30jFgLm5zSC1he+harPsTmuY64qUKPgRanzZhYeQPjUlNLyc7X5z5HOTCxBLmys/WcnuRdAfM+FM9jcj8bi5xPisyKWVneSwd8ttAi2tuA1C2G69aXsbk9hsKPuESqbWLb3Pix1qUpRnKtFM50vc0P9oX9FNS3Np7kb8a30LSXOl7mh/tA/RTUtzae5G/Gt9C1PsPUhud3aLwrAzoxwwY5nXXLKQQuYcBluAe1iOyqhhsQsihkYMp3EfxvrYdv4zDLEyYto8jggo9jnHEBd7eQrAuUqRYSUzbP6RYC3WilNwSSfQGpC27TeuilRsWWGu4YWdlRPSdgq+LGwv3DfUZsna8c63Q2bih9IftHfVz5A4PPi853RIW+c3VX2Z6tvopvor0uG6JmjP/AC2ZNd5yki58bXpKWRVF2IA7SbVcuUnIfE4jESvDPDDG5DAlGd75VDdW6qOsCd531TuWHNM8OElxIxMmImjGdlZbKUHpZRqQQNRrbS1TyM5EZidvYYAhpVNxY2BP1Qac7QcHA4Ag3BXE2PaOlFj3XrL6t+ydsGXDQwMPc/S2btWVgwHiCGHhaok7C7Z9Gcn/AHLh/wAVH9UVIVH8n/cuH/FR/VFSFacwooooArGcZ+Gv75H9Za2asXxh/nv++R/WSsZURfm5/CQ+RL9IrYax3m4P85fMm+kVsVEJbI7ZwyAxH0k/xKSbN56g94PcS8pLHYctZk++Jcr2EHep7jYeBAPCmo2hn0iTO3vrnKFPwWNiQ2/QA2420v4suPiwmPJYlbRlDeIB+mmsmyYGBBhiIIsbou4+VeDETD0oQfkSA/XC03m22FOXopS/wRkLepXJ865q/BpxE5LRRMbtG7Xv75VQ5G7/AEkJ7wa55WcpoMBCZZ211EaD0nbgqj6TuFZfy95yZI8QUw0ZhniujuSjb7HIVKlSR7NbHU1me2tsT4uUy4mQySWtc20GpsoGgGp0Fd44W9g75Q7blxmIeec3ZjoL6Ko3KvYAPXqd5qOka17XFtxvr7KB/wDPGrpyf5sNoYhkZ4OiiJUsZWCkpcZrKLte194FepIH0RsJicNAW9IxRlvHIL09dQRYgEHeDuryNAAANwFh4Cuq0g4ijCiygKOwCw9ld0UUAUUUUBT+c5CcNFpoJ1J7rxyge0gedUzZu2sRFH9jwPbOxYZVvISQLhd+mnAXFzrWv4nDrIpR1DKwswI0IqPEOFwUTyWigjAu7mw07ydT3CocW3dlKXVFF2dyIxEx6TEN0QOpLHPKR362HixJ7RVC50sdgrQ4fAsJShZp5bknMOqEB3fCJy6ejSnOPzmyY3NBhs0eF1DHc8o3db4KfF3nj2VnyEcR6jWpJG2zrDKxdVQ2dmCqb21YgDUd5r6s5LcnkwcSopZnKoJXZiSzKN+p0FyxsO2vlSGbo2WRD1kZXW40zIQwvruuK+jeV/L8YLA4fEdH0kuJRTGu5ASgYljvsL7q0xl4rFudjnKzZ8Fgm01XESjuJDRp3cC3kO2qjyh50NoYpTGZFhQ3DCFSpYHgzElvVaqWBQJBUzyc3yeA/XTDCbOmlVmiikkVPTKIzBfEqNN4qfwGw8RhwGnieISrePOLMQu85d43jeBRlLZq2yuc6KOGJDBKSqKpIKcAB206+2rD/V5vWn7aV2HyL2ZJh4XKXLRoSenlGpUX0EmmvCn38gtmf0f/ALE3+ZTsn+SM+2rD/V5vWn7aPtqw/wBXm9aftqT/AJB7M/o//Ym/zK9/kHsz+i/9iX/Mp2P5Iv7asP8AV5vWn7apuzMUcTtWKULYyYlXy3vYKQx17lU1o38g9mf0X/nl/wAypHZexcDg7vEkcZCnM5clgu89ZyTbSgteDOObb8J/Mm+kVslYzzZtfaQI3FJSPMrWzUQlsKj5NmkOzxP0Ze3SDKCrECwa3BrWF76gDsqQoo0n0yRgNnE/fJZH7gcg/wDGAbeJNOoMOiCyKqjsUAD2UrRRRS0DO+VfNJhsXO86yyQvIc0gAVkLWtcA6gnjrbuquPzFnNpjOrxvF1vrWrZ6K02yk8jubLCYFuk1nmBuskgXqfIUCynv1PfV2oooYFFFFAFFFFAFFFFAYjzic6OLixc2GwuWJYjkLFbyFrAkjNoBrpp9NZjtTbWIxJzYieWU/HclR4LfKvkBX0xyq2Nh5rNNBDIwBsXjRj62FUPG7Awo3YaD80n7KwpMxSnE2BlRVZ4pFVvQZkYBvkkix8q+jeb/AGNh0XOkEKv8JY0DaHtAvV0ZAd4BtuoLPkHZ2zJJ5Y4kVs0jqgOU6FyFue4XvX1ZitgYeWBIJ4Y5Y0VVVWUEDKLDLf0TbiKlKK0xszPa3MrgpCTDJNAfggh09TjN/ipps/mOw6uDNiZpFHvVCpfuJ1NvCx761eigsbbO2fFBGsUEaxxr6KoAAOJ3cSbm/GoHl1yW+zo0yMFljuULDQhrXViNQNBqKs9FDDFzzZY3sw5/7h/co+1njfgwfnD+5W0UVlFcmYv9rPG/Bg/OH9yj7WeN7IPzh/craKKUOTMX+1pjeyD84f3KPtaY3sg/OH9ytoopQ5MonILkRJhJWnnZC+UoioSVAYqSSWUG+lrW7d99L3RRWmN2f//Z"/>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endParaRPr lang="en-US" dirty="0"/>
          </a:p>
        </p:txBody>
      </p:sp>
      <p:sp>
        <p:nvSpPr>
          <p:cNvPr id="7" name="Rectangle 2"/>
          <p:cNvSpPr>
            <a:spLocks noChangeArrowheads="1"/>
          </p:cNvSpPr>
          <p:nvPr/>
        </p:nvSpPr>
        <p:spPr bwMode="auto">
          <a:xfrm>
            <a:off x="3581400" y="293133"/>
            <a:ext cx="5257800" cy="5955268"/>
          </a:xfrm>
          <a:prstGeom prst="roundRect">
            <a:avLst/>
          </a:prstGeom>
          <a:noFill/>
          <a:ln w="9525">
            <a:solidFill>
              <a:schemeClr val="bg1">
                <a:lumMod val="75000"/>
              </a:schemeClr>
            </a:solidFill>
            <a:miter lim="800000"/>
            <a:headEnd/>
            <a:tailEnd/>
          </a:ln>
          <a:effectLst/>
        </p:spPr>
        <p:txBody>
          <a:bodyPr wrap="square" anchor="ctr">
            <a:spAutoFit/>
          </a:bodyPr>
          <a:lstStyle/>
          <a:p>
            <a:pPr algn="just" fontAlgn="auto">
              <a:spcBef>
                <a:spcPts val="0"/>
              </a:spcBef>
              <a:spcAft>
                <a:spcPts val="0"/>
              </a:spcAft>
              <a:defRPr/>
            </a:pPr>
            <a:r>
              <a:rPr lang="en-US" sz="1400" b="1" u="sng" dirty="0" smtClean="0">
                <a:solidFill>
                  <a:schemeClr val="accent5">
                    <a:lumMod val="50000"/>
                  </a:schemeClr>
                </a:solidFill>
                <a:latin typeface="+mn-lt"/>
              </a:rPr>
              <a:t>In-Person coaching </a:t>
            </a:r>
            <a:endParaRPr lang="en-US" sz="1400" dirty="0" smtClean="0">
              <a:latin typeface="+mn-lt"/>
            </a:endParaRPr>
          </a:p>
          <a:p>
            <a:r>
              <a:rPr lang="en-GB" sz="1400" dirty="0" smtClean="0">
                <a:latin typeface="+mn-lt"/>
              </a:rPr>
              <a:t>We suggest </a:t>
            </a:r>
            <a:r>
              <a:rPr lang="en-GB" sz="1400" b="1" u="sng" dirty="0">
                <a:latin typeface="+mn-lt"/>
              </a:rPr>
              <a:t>2 </a:t>
            </a:r>
            <a:r>
              <a:rPr lang="en-GB" sz="1400" b="1" u="sng" dirty="0" smtClean="0">
                <a:latin typeface="+mn-lt"/>
              </a:rPr>
              <a:t>In-person coaching sessions </a:t>
            </a:r>
            <a:r>
              <a:rPr lang="en-GB" sz="1400" dirty="0">
                <a:latin typeface="+mn-lt"/>
              </a:rPr>
              <a:t>for each participant </a:t>
            </a:r>
            <a:r>
              <a:rPr lang="en-GB" sz="1400" dirty="0" smtClean="0">
                <a:latin typeface="+mn-lt"/>
              </a:rPr>
              <a:t> </a:t>
            </a:r>
            <a:r>
              <a:rPr lang="en-GB" sz="1400" b="1" u="sng" dirty="0" smtClean="0">
                <a:latin typeface="+mn-lt"/>
              </a:rPr>
              <a:t>for 60 Minutes </a:t>
            </a:r>
            <a:r>
              <a:rPr lang="en-GB" sz="1400" dirty="0">
                <a:latin typeface="+mn-lt"/>
              </a:rPr>
              <a:t>each during the journey</a:t>
            </a:r>
            <a:r>
              <a:rPr lang="en-GB" sz="1400" b="1" u="sng" dirty="0" smtClean="0">
                <a:latin typeface="+mn-lt"/>
              </a:rPr>
              <a:t>.</a:t>
            </a:r>
            <a:r>
              <a:rPr lang="en-GB" sz="1400" dirty="0">
                <a:latin typeface="+mn-lt"/>
              </a:rPr>
              <a:t> </a:t>
            </a:r>
            <a:r>
              <a:rPr lang="en-GB" sz="1400" dirty="0" smtClean="0">
                <a:latin typeface="+mn-lt"/>
              </a:rPr>
              <a:t>(The </a:t>
            </a:r>
            <a:r>
              <a:rPr lang="en-GB" sz="1400" b="1" dirty="0" smtClean="0">
                <a:latin typeface="+mn-lt"/>
              </a:rPr>
              <a:t>42 international </a:t>
            </a:r>
            <a:r>
              <a:rPr lang="en-GB" sz="1400" dirty="0" smtClean="0">
                <a:latin typeface="+mn-lt"/>
              </a:rPr>
              <a:t>participants will get on a </a:t>
            </a:r>
            <a:r>
              <a:rPr lang="en-GB" sz="1400" b="1" dirty="0">
                <a:latin typeface="+mn-lt"/>
              </a:rPr>
              <a:t>Skype/Video call </a:t>
            </a:r>
            <a:r>
              <a:rPr lang="en-GB" sz="1400" dirty="0" smtClean="0">
                <a:latin typeface="+mn-lt"/>
              </a:rPr>
              <a:t>with the consultants)</a:t>
            </a:r>
          </a:p>
          <a:p>
            <a:endParaRPr lang="en-GB" sz="1400" dirty="0" smtClean="0">
              <a:latin typeface="+mn-lt"/>
            </a:endParaRPr>
          </a:p>
          <a:p>
            <a:r>
              <a:rPr lang="en-GB" sz="1400" dirty="0" smtClean="0">
                <a:latin typeface="+mn-lt"/>
              </a:rPr>
              <a:t>Maynard </a:t>
            </a:r>
            <a:r>
              <a:rPr lang="en-GB" sz="1400" dirty="0">
                <a:latin typeface="+mn-lt"/>
              </a:rPr>
              <a:t>Leigh coaches possess particular skills in creating a safe place in which to practise new ways of thinking and behaving.</a:t>
            </a:r>
            <a:endParaRPr lang="en-US" sz="1400" dirty="0">
              <a:latin typeface="+mn-lt"/>
            </a:endParaRPr>
          </a:p>
          <a:p>
            <a:r>
              <a:rPr lang="en-GB" sz="1400" dirty="0">
                <a:latin typeface="+mn-lt"/>
              </a:rPr>
              <a:t> </a:t>
            </a:r>
            <a:endParaRPr lang="en-US" sz="1400" dirty="0">
              <a:latin typeface="+mn-lt"/>
            </a:endParaRPr>
          </a:p>
          <a:p>
            <a:r>
              <a:rPr lang="en-GB" sz="1400" dirty="0" smtClean="0">
                <a:latin typeface="+mn-lt"/>
              </a:rPr>
              <a:t>The </a:t>
            </a:r>
            <a:r>
              <a:rPr lang="en-GB" sz="1400" dirty="0">
                <a:latin typeface="+mn-lt"/>
              </a:rPr>
              <a:t>Maynard Leigh </a:t>
            </a:r>
            <a:r>
              <a:rPr lang="en-GB" sz="1400" b="1" dirty="0">
                <a:solidFill>
                  <a:schemeClr val="accent6">
                    <a:lumMod val="50000"/>
                  </a:schemeClr>
                </a:solidFill>
                <a:latin typeface="+mn-lt"/>
                <a:ea typeface="Times New Roman" pitchFamily="18" charset="0"/>
                <a:cs typeface="Arial" pitchFamily="34" charset="0"/>
              </a:rPr>
              <a:t>performance coaching </a:t>
            </a:r>
            <a:r>
              <a:rPr lang="en-GB" sz="1400" dirty="0">
                <a:latin typeface="+mn-lt"/>
              </a:rPr>
              <a:t>experience resembles the </a:t>
            </a:r>
            <a:r>
              <a:rPr lang="en-GB" sz="1400" b="1" dirty="0">
                <a:solidFill>
                  <a:schemeClr val="accent6">
                    <a:lumMod val="50000"/>
                  </a:schemeClr>
                </a:solidFill>
                <a:latin typeface="+mn-lt"/>
                <a:ea typeface="Times New Roman" pitchFamily="18" charset="0"/>
                <a:cs typeface="Arial" pitchFamily="34" charset="0"/>
              </a:rPr>
              <a:t>relationship between a theatre or film director and an actor</a:t>
            </a:r>
            <a:r>
              <a:rPr lang="en-GB" sz="1400" dirty="0">
                <a:latin typeface="+mn-lt"/>
              </a:rPr>
              <a:t>. The director’s job in rehearsal is to unlock the actor’s potential in order to deliver outstanding performance. They do this in many ways using </a:t>
            </a:r>
            <a:r>
              <a:rPr lang="en-GB" sz="1400" b="1" dirty="0">
                <a:solidFill>
                  <a:schemeClr val="accent6">
                    <a:lumMod val="50000"/>
                  </a:schemeClr>
                </a:solidFill>
                <a:latin typeface="+mn-lt"/>
                <a:ea typeface="Times New Roman" pitchFamily="18" charset="0"/>
                <a:cs typeface="Arial" pitchFamily="34" charset="0"/>
              </a:rPr>
              <a:t>insightful feedback</a:t>
            </a:r>
            <a:r>
              <a:rPr lang="en-GB" sz="1400" dirty="0">
                <a:latin typeface="+mn-lt"/>
              </a:rPr>
              <a:t>, suggesting </a:t>
            </a:r>
            <a:r>
              <a:rPr lang="en-GB" sz="1400" b="1" dirty="0">
                <a:solidFill>
                  <a:schemeClr val="accent6">
                    <a:lumMod val="50000"/>
                  </a:schemeClr>
                </a:solidFill>
                <a:latin typeface="+mn-lt"/>
                <a:ea typeface="Times New Roman" pitchFamily="18" charset="0"/>
                <a:cs typeface="Arial" pitchFamily="34" charset="0"/>
              </a:rPr>
              <a:t>exercises, encouraging experimentation </a:t>
            </a:r>
            <a:r>
              <a:rPr lang="en-GB" sz="1400" dirty="0">
                <a:latin typeface="+mn-lt"/>
              </a:rPr>
              <a:t>and working in a </a:t>
            </a:r>
            <a:r>
              <a:rPr lang="en-GB" sz="1400" b="1" dirty="0">
                <a:solidFill>
                  <a:schemeClr val="accent6">
                    <a:lumMod val="50000"/>
                  </a:schemeClr>
                </a:solidFill>
                <a:latin typeface="+mn-lt"/>
                <a:ea typeface="Times New Roman" pitchFamily="18" charset="0"/>
                <a:cs typeface="Arial" pitchFamily="34" charset="0"/>
              </a:rPr>
              <a:t>creative partnership</a:t>
            </a:r>
            <a:r>
              <a:rPr lang="en-GB" sz="1400" dirty="0">
                <a:latin typeface="+mn-lt"/>
              </a:rPr>
              <a:t>. This is why actors will always expect to </a:t>
            </a:r>
            <a:r>
              <a:rPr lang="en-GB" sz="1400" b="1" dirty="0">
                <a:solidFill>
                  <a:schemeClr val="accent6">
                    <a:lumMod val="50000"/>
                  </a:schemeClr>
                </a:solidFill>
                <a:latin typeface="+mn-lt"/>
                <a:ea typeface="Times New Roman" pitchFamily="18" charset="0"/>
                <a:cs typeface="Arial" pitchFamily="34" charset="0"/>
              </a:rPr>
              <a:t>get up on their feet </a:t>
            </a:r>
            <a:r>
              <a:rPr lang="en-GB" sz="1400" dirty="0">
                <a:latin typeface="+mn-lt"/>
              </a:rPr>
              <a:t>and </a:t>
            </a:r>
            <a:r>
              <a:rPr lang="en-GB" sz="1400" b="1" dirty="0">
                <a:solidFill>
                  <a:schemeClr val="accent6">
                    <a:lumMod val="50000"/>
                  </a:schemeClr>
                </a:solidFill>
                <a:latin typeface="+mn-lt"/>
                <a:ea typeface="Times New Roman" pitchFamily="18" charset="0"/>
                <a:cs typeface="Arial" pitchFamily="34" charset="0"/>
              </a:rPr>
              <a:t>try things out </a:t>
            </a:r>
            <a:r>
              <a:rPr lang="en-GB" sz="1400" dirty="0">
                <a:latin typeface="+mn-lt"/>
              </a:rPr>
              <a:t>in the rehearsal stage of a production</a:t>
            </a:r>
          </a:p>
          <a:p>
            <a:endParaRPr lang="en-US" sz="1400" dirty="0" smtClean="0">
              <a:latin typeface="+mn-lt"/>
            </a:endParaRPr>
          </a:p>
          <a:p>
            <a:r>
              <a:rPr lang="en-GB" sz="1400" dirty="0" smtClean="0">
                <a:latin typeface="+mn-lt"/>
              </a:rPr>
              <a:t>These sessions will allow the coach &amp; the executive to delve deeper into the area of development and as the sessions progress they will be better suited to practise the learning and revisit what worked &amp; what could be better . </a:t>
            </a:r>
            <a:r>
              <a:rPr lang="en-US" sz="1400" b="1" dirty="0" smtClean="0">
                <a:solidFill>
                  <a:schemeClr val="accent6">
                    <a:lumMod val="50000"/>
                  </a:schemeClr>
                </a:solidFill>
                <a:latin typeface="+mn-lt"/>
                <a:ea typeface="Times New Roman" pitchFamily="18" charset="0"/>
                <a:cs typeface="Arial" pitchFamily="34" charset="0"/>
              </a:rPr>
              <a:t>Coaching </a:t>
            </a:r>
            <a:r>
              <a:rPr lang="en-US" sz="1400" b="1" dirty="0">
                <a:solidFill>
                  <a:schemeClr val="accent6">
                    <a:lumMod val="50000"/>
                  </a:schemeClr>
                </a:solidFill>
                <a:latin typeface="+mn-lt"/>
                <a:ea typeface="Times New Roman" pitchFamily="18" charset="0"/>
                <a:cs typeface="Arial" pitchFamily="34" charset="0"/>
              </a:rPr>
              <a:t>makes a huge impact</a:t>
            </a:r>
            <a:r>
              <a:rPr lang="en-US" sz="1400" b="1" dirty="0" smtClean="0">
                <a:solidFill>
                  <a:schemeClr val="accent6">
                    <a:lumMod val="50000"/>
                  </a:schemeClr>
                </a:solidFill>
                <a:latin typeface="+mn-lt"/>
                <a:ea typeface="Times New Roman" pitchFamily="18" charset="0"/>
                <a:cs typeface="Arial" pitchFamily="34" charset="0"/>
              </a:rPr>
              <a:t>.</a:t>
            </a:r>
            <a:endParaRPr lang="en-US" sz="1400" b="1" dirty="0">
              <a:solidFill>
                <a:schemeClr val="accent6">
                  <a:lumMod val="50000"/>
                </a:schemeClr>
              </a:solidFill>
              <a:latin typeface="+mn-lt"/>
              <a:ea typeface="Times New Roman" pitchFamily="18" charset="0"/>
              <a:cs typeface="Arial" pitchFamily="34" charset="0"/>
            </a:endParaRPr>
          </a:p>
        </p:txBody>
      </p:sp>
      <p:pic>
        <p:nvPicPr>
          <p:cNvPr id="9" name="Picture 8" descr="methods_and_approach2.jpg"/>
          <p:cNvPicPr/>
          <p:nvPr/>
        </p:nvPicPr>
        <p:blipFill>
          <a:blip r:embed="rId2" cstate="print"/>
          <a:srcRect/>
          <a:stretch>
            <a:fillRect/>
          </a:stretch>
        </p:blipFill>
        <p:spPr bwMode="auto">
          <a:xfrm>
            <a:off x="457200" y="3124200"/>
            <a:ext cx="2722880" cy="2521585"/>
          </a:xfrm>
          <a:prstGeom prst="rect">
            <a:avLst/>
          </a:prstGeom>
          <a:noFill/>
          <a:ln w="9525">
            <a:noFill/>
            <a:miter lim="800000"/>
            <a:headEnd/>
            <a:tailEnd/>
          </a:ln>
        </p:spPr>
      </p:pic>
      <p:sp>
        <p:nvSpPr>
          <p:cNvPr id="2" name="Slide Number Placeholder 1"/>
          <p:cNvSpPr>
            <a:spLocks noGrp="1"/>
          </p:cNvSpPr>
          <p:nvPr>
            <p:ph type="sldNum" sz="quarter" idx="12"/>
          </p:nvPr>
        </p:nvSpPr>
        <p:spPr/>
        <p:txBody>
          <a:bodyPr/>
          <a:lstStyle/>
          <a:p>
            <a:pPr>
              <a:defRPr/>
            </a:pPr>
            <a:fld id="{7A9CEED4-60E8-4184-B2DB-1E7A811F10A1}" type="slidenum">
              <a:rPr lang="en-US" smtClean="0"/>
              <a:pPr>
                <a:defRPr/>
              </a:pPr>
              <a:t>23</a:t>
            </a:fld>
            <a:endParaRPr lang="en-US"/>
          </a:p>
        </p:txBody>
      </p:sp>
      <p:sp>
        <p:nvSpPr>
          <p:cNvPr id="10" name="Oval 9"/>
          <p:cNvSpPr/>
          <p:nvPr/>
        </p:nvSpPr>
        <p:spPr>
          <a:xfrm>
            <a:off x="76200" y="76200"/>
            <a:ext cx="381000" cy="381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a:t>
            </a:r>
          </a:p>
        </p:txBody>
      </p:sp>
      <p:pic>
        <p:nvPicPr>
          <p:cNvPr id="11" name="Picture 2" descr="http://www.merryross.com/assets/playback_scarf.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7797" y="533400"/>
            <a:ext cx="2001686" cy="25021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43748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3"/>
          <p:cNvSpPr>
            <a:spLocks noChangeArrowheads="1"/>
          </p:cNvSpPr>
          <p:nvPr/>
        </p:nvSpPr>
        <p:spPr bwMode="auto">
          <a:xfrm>
            <a:off x="457200" y="2"/>
            <a:ext cx="8077200" cy="461665"/>
          </a:xfrm>
          <a:prstGeom prst="rect">
            <a:avLst/>
          </a:prstGeom>
          <a:noFill/>
          <a:ln w="9525">
            <a:noFill/>
            <a:miter lim="800000"/>
            <a:headEnd/>
            <a:tailEnd/>
          </a:ln>
        </p:spPr>
        <p:txBody>
          <a:bodyPr>
            <a:spAutoFit/>
          </a:bodyPr>
          <a:lstStyle/>
          <a:p>
            <a:pPr>
              <a:defRPr/>
            </a:pPr>
            <a:r>
              <a:rPr lang="en-US" sz="2400" b="1" cap="all" dirty="0">
                <a:solidFill>
                  <a:schemeClr val="tx2">
                    <a:lumMod val="60000"/>
                    <a:lumOff val="40000"/>
                  </a:schemeClr>
                </a:solidFill>
                <a:latin typeface="Arial" pitchFamily="34" charset="0"/>
                <a:cs typeface="Arial" pitchFamily="34" charset="0"/>
              </a:rPr>
              <a:t>Implementation Day</a:t>
            </a:r>
          </a:p>
        </p:txBody>
      </p:sp>
      <p:sp>
        <p:nvSpPr>
          <p:cNvPr id="21508" name="AutoShape 9" descr="data:image/jpeg;base64,/9j/4AAQSkZJRgABAQAAAQABAAD/2wCEAAkGBxQTEhQUEhQVFRQWFxkYFBgYFxofGBwXFxoYGhscGR0YHSogHBolHBsYIjEhJSkrLi4uHR8zODMtNygtLi0BCgoKDg0OGhAQGywlHyQsLCwsLCwsLCwsLCwsLDQsLCwsLCwsLCwsLCwsLCwsLCwsLCwsLCwsLCwsLCwsLCwsLP/AABEIAMoA+gMBIgACEQEDEQH/xAAcAAABBQEBAQAAAAAAAAAAAAAAAwQFBgcCAQj/xABREAACAQIDAwgDCA0JCQEAAAABAgMAEQQSIQUxQQYHEyJRYXGBMpGhNEJSYnKCsbIUFyMzNXOSk7PB0dLwFiVTVHSEotPhCBUkQ2ODo6Txwv/EABkBAQEBAQEBAAAAAAAAAAAAAAACAQMEBf/EACMRAAICAgICAwEBAQAAAAAAAAABAhEDMRIhQUIEE1EiYTL/2gAMAwEAAhEDEQA/ANxooooAooooAooooAooooAooooAooooAooooAooooAopltPa0OHXNM4XfYb2NvgqNT5Vn+L5x5s7FFgWO+ga7SW+NZ1F+4Xt31LklspRb0abRVK5OcvRPOsM0QiL36Mh8wJGtjdRYnuvV1rU09GNNbCiiitMCozlFt2HBQNPiGyou4e+ZjuVRxY1J1hnOlFiNobWGDjNkgiVgGNlGa2eQ9p6yqPDxNY2krZqVuiu8rucXGY0kh2w8G5Y42IJ+UwsWPhYa7qrsvKPGNa+LxJygAfdpNAN25t/fvq18reb6aPI2GzTIqBWXTMpUDUDiGN2NuJPbVEkgZWKsrKw3qVIb1HWohNTVo6Sg49Mt/JnnNx+EYZpTiIuMcpufmuesD4kjur6I2BtmLGYePEQG8cguL7wQbFSOBBBBr5FNbr/s+YknCYlCdEmBUdmZFv7RVkNGq0UUVpIUUUUAUUUUAUUUUAUUUUAUUUUAUUUUAUUUUAUUUUAVzI4UEk2AFyTuAFdU02s4EEpIJAje4G8jKdBQGObRxn2Tipm1kJkyxAg3Ke8FvZ3a99WvC8lYQiBs9woDAO1iQNT2jXsIqvc3+CdZXLrrGrRljqBJmW4FjqQOI+EeJNSe08TtBJAsKs4YnrlYjEAOOUMrjjYZiT3V4JyuVJnthGo20J7e5LtcNh1DKBqjEk342znW+ml9CKtfN3tnp8OY2v0kJCtck3Vrshudd2mut1PjVc2lyt+xpIoZkzSMis5QhUuSwATpCLk5WsCeztq7cltmpBhowqZGZEaQH0i5UXzd/Dyrt8fl5OWelol6KKK9J5wqk8vcSsEscwizOUZL6LoXT03O5BvJ1tfdrV2quctZVVYSxCgSMWJ3ZRFJfXxym3d3Vzyq4MvH/0isbB2qcQrPZcgJCst7EqbMAWsWsdL5RqDvpjyl2Csr/ZC5zMqogVWtmTpAWFxYglbjNfQE1K7PxCOt4xZAbL1bA8br3a7/GkNvgnDT2ZlPROQykhgQpIII1BuBur5y6l0e9049mMcswgx2IEeqBwAb31CqG149a+ta//ALP2HAwU731acg92VFt9NRm3ORmHxKI7lonVAC623Ae/Db7du+pzm+lXZx+wmN0Z8wkOjLJJpkcbtwXUbi1juJr34sikqXg8eWDRpNFFFdjiFFFFAFFFFAFFFFAFFFFAFFFFAFFFFAFFFFAFFFFAFeMoIsdQd9e1H7U2vHCNWBkOiRgjMx4acB2nhS6BWMFhVhkxEK6hJAbnec8aEX7SPRv3Cm+2dpogKmYQsArF3RigUHXMwsouAR6QI315s9XbpJCw6YyvnuOqRe6rbeAFK2O8Dtub9Y6dGXJKzRNe665WzDjGw0bfuF9DYjW1fMlTm6PpQvghLZkJnmVy0TiQwqDG2ZT0LPIzWI6vFbXP6q0OqnyUjhWQn0JCtlVhlZlNrue1jYCx1AXherZXtwRqJ4s0rkFFFFdjkFcSxKwsyhh2EAj213RQGe7R2CMNiSwZ2WVT0eaRmCZcuZQp0F73G/ReFJYmIOMpOlwWHbYhrHuOnlV/xmDSVcsihhe4vwPaCNRWe8pMVhsJjoIRFlia0mIOd7WkLINC1gAVzN2jzB80/juUrR6IZ+MaYY6coiyfCNogffsNc/yE0Pxmyjde9UfEKxIuSNc1szMxO++XW3aeP0y/KnaX2RiDlPU9CO39Em8i3wj7COymSIAAAAANwFdYQUFSMcnJ2yw8mOV7Rvlmd5IjvzXLoe2xGcr3a8LVo8MyuoZCGUi4INwR3EViWLFgWHpKLj9Y8xVn5Gbb6GURsfuMpt3K53EdgO499jpre0znKJpNFFFaQFFFFAFFFFAFFFFAFFFFAFFFFAFFFFAFROL2uRL0USBzrmJayra19wN96+vuNnO1MZ0adW2dtEHedMxHwRe5/wBagdnWDy2J6pVLnebLnJPeWkYnvvXnz5eCpbKSJJo2f77Ix+KnUX2HN5Fqa4/B3EaxIotJdtwAGR1ubb7EjT/7S3S99ePiAoJJ0AufAV4HKUnbZZWExTRmU2Z2IVhusSCyM4y7o7KpsdRu1uL84MTGQx2vMQDnZcoKEXDFQxKLe4y3vcU92BhvftwESgd8cab/AAcvYbr3O+1pzpNb8d1+4Xt9J9dW5UU5NpI7w+DRUyEZrm7FrXY9p9luywpSOd4+2VOwn7oPAn0x4695pHpe+kcRiyCFWxc7r7gBvJtw+k+sTjnKDtMl9k7hcUkguhuNx4EHsIOoPcaWqoGbopM/SM0oUM/BTEGGYZRpuvlJubg6772+vpYsnNWc2qCiiiuhgVi3K/agxG0S6LpH9xW/bGz9fydiRw6q9tbDtHEdHFI/wEZvyQTWAYEHMT77KAD8Z/8AS5PgK3wNtIlMBCqg5QN5APEqD29nDyFOq5jQAADcBYeVdVB2Cm+D1iT5IHspwKQwXoL4aeF9PZQGv8nsaZsNDI3pMgz/ACx1W8swNSNVfm8mzYZl+BK6+sK//wC6tFUcmFFFFDAooooAooooAprtPaEeHjaWZgqKLk/qAGpJ4AamnVY/ztY1mxixX6kcakLwzuWufHLlHr7a1KzG6ROxc6sWY5sPKFvoQyk27wSLHuuas/JzlVh8bmELHOurIwswG6/YRqNxNYITV85FcisUJYsVn+xiuoBXMzodCrLcAKR26jsFZNxgrbJi2zW65kcAEk2AFye4Uy+7LrmWQcVy2J+Sc1r9x392+q9tvlRBIBCr2uxEucMno26hzgdYki47Ab765rLFq0dKYp9lGRmkOhb0QeCD0R48T3nuFNNn4oF5wOEtj+biNdCW+vbVf5NSv0+NuvUbEEow7VVUYH1AjxPZXiacrbLLX01R+1cX6KDXNqR22ZQoPcWZb9wavHxyDQugPew/bUccUr4lbMptltYg7kl/f9lYogncPZFC3vbeeJJ1JPibmlempp0lNcVjHU2SJn78yge039lZxBK9NUNsTGtM8s17IJHjQD3wiYpmJ+DoSAOJJ4gBq2JmkJQhFPwc3Vv2FgLvbQlRl4X0NN+TOaLCRoHDuzSBDawPXbrZb6KBrbwHGq49Ak4JOklxbcMqxL4KrE+eZ2HkKvWz5c8UbfCRW9YBqjbJAVNOLMdd5AOVT+Sq1bOTEl8Oo+AWQeCMQv8Ahy16MG2iZErRRRXpJInlY1sFij/0ZPqmsV2Sl3fuPtsFB9WYedbRyw9w4r8S/tU1jmxhZGY++diPk3Nv1nzo9FQXZJUVznriWawJ9Q7Sdw8zU0daG2LxfXEKAlyAzW3Kt95PC9qdxJlAHZSWGiCX+ExzOe1v2cAOApbPShReObedOjnTMuczXC3Ga3RRa23276udYQQC73HFSO7qixHYbjfVtwfKjECNBmB6q6nedBqdd9Ypd0c5RNKoooqyAooooAooooArIedfZEqYsYgKTDIiqWHvZFuLN2AqBY7r6eOvVG8oYVkgeFhm6UZFHefffN9K/wAXtpddirM55tOTQlb7JmW6IbRKdzON7EcQt9O+/YK1KkNn4NIYkijFkRQqjw7e0nfel6+fkm5yspKgqK2vsjpOvE3Ry8dBle3BwQfyrXHhpUrXE0yqLsQB2n+N9QUm12ihLJ0ZlV7p0bsSG0sD1/DLqdRppUBya2aHT7Jmd2acmUx52EKhzdeoLAnLluWvrerzyp2SMdA8fRSpmUhZQUVwD8VmBK9qtbyNZZidgTwKY2VykQGYXJCrwJW5sptv9HS169GNKXV0TKXksm0drwpGwgaIuB1QoBHs6o07TSGCjGXNJYZrn7rCCLX0JZTlBIsSb/RVTRyALMwA3WYgDUHSx7QKlNl7ceHQ3kQm9iesPkk/Qa6vA0uiFkRbsEWB4dHbSzlhe4tluLgWvpc8LU9z1VH21AbEEoSwzAhlVgTrmKggduYa6eNS0YQ7o4W/71/XmW/srzzXHZ3hDn5HYlXNkuGEjXIB66ta2cW3DQX3dt9bUyw+xThFkaFnlFjlEjXZBqcq6WKBjfgd+p0p/gZ9co6BRb0Yzc+uw+in2euLk0+j0rGnGmNcOAqqqm4AAB7gKl+TG1oY+mSSWNOuGGZ1GjKBYXPahPnURHgIjLHnDGNnCumdsv3S6jQHTrMug0qD5QbLXDYh4oxZBZkHYrDQX42Nxc9levAr/pHmnCnTNGk5VYRf+eh+Tdvqg0ym5c4Uej0r9wjYfXsKza9eXr1UTwRYOWXLCTERGDDQkRyKyzGQqGseCZWIHHU+Vt9U6HEyrYOot2kWHrTMPWBUjei9KKSS0cxSht3DeP8A5oR31ydXtwXU/KO71C58xSUi5XDDcQQR3kjLbzv66WhWw13k3Pif4t5VlFWK0Vzei9bQsay/fD3qvsLf6VK4T0E+SPoFRU/pj5J+kVK4T0E+SPoFcvZkSNlooorocgooooAooooBLFTiNGc3IVSxA3mwvYX40zwJz/dWN2IsANyC+qi4ve41vbUbhYCuttH7nl4u8aeTOub/AA5j5VxiB0bGQeifvoH1x3gbxxHeLHzfIl6lIeUUKb6jUHdVSx3OXsyKRo3xIzKbNljldQflIhU+RNeZJvRpYtq7RTDxPLKbKo8yeAHaSdBWO7a5TYjESiQu0eU/c1RiAnDeLEntJ79w0ptzk84KYl0XCnPCm4kMt3O9srANoNBfv7ao/wDv6bfZbfJ/1r2YMcYq5bJdvRpez+cLGQuBIUmQ6DOtmv2Zltv7wdxqxpzgQOUeSJ45I762DKVawdQw6wvodQBdVuaxaLb+bqyqLHiu8dht3VYMG+Zbnfcg9hINrjxro8OORDk47NC2jgcDjAJsPFOrE65YyiNvvcSFBv8AfKd/bUbFyPUlbsUB3qZUZ++1orGmOxdqxRxhJRGLE2JgZ7g66sjXBvf3tWPA7RhDAh4gNfRjyDdxZzc+QryTlkg67PZihjkrInaHIdh94kVhxEl1PkUUg+oVw+DxcK3naFkuArMpkyt8Y9UgHQX61T2K5U4ZNA5c9iAn/F6PtqGm5QyYuSPDwwH7ow3sM3UOfd6IHVuTc6A6Vq+2a7XRsvqhp9/gph9plQMwDsTYGNSqDs1dtfEeqlzi5TwjX5zN+oVF4Ey4jFfYyooZWcavvaIkHW2guD46bqcbUV0cxrIhKkhyoJAYaFQWtcg79O6t+n/CPtlocviJRYl06pVrBDfqkNpdz2Unyw2vFPis8ZYAQxg51ZD6cpBAcAlSCCGGhFrVGhWuD0jkjde1vNbZT5ipA7YxBNzMxPaUiJ9ZSu+OPEh23bIuMFtFBY9igsfUoNPIdk4hvRw8/nEy/XAp7/KLGf1l/wAiL/Lr3+UeM/rL/kRfuV05Dsrs2KykqysCCRdioW4NjqT216jsd2TyJb9ldsrJa7ZgTYk+lcnebaHU0NAp3qPVr66008WM3BY3tusLAd/HWlaRysu67DsJ18jx8/XSqMCLigPa4z62Pl3/AOtd1xLEGFmFx/G4jce+gG8x+6W+KLd+Yn9g9dXnAcjpjFGSQpKLdSNQbDQ94qA5uoLbRALM9kcqXNyNAbDwvv361sNRXbZEmFFFFUQFFFFAFFFFAMMfrLAvYXfyVCn0yCnNNIevNI/BbRr5dZyPElQfkU8rw5ncykR0kiwXzMFhPvibCMngSdAh4dh04i3yttbAdBK8YbOqk5HsQGXgwB1HhX0VzmYzLhlivrK4v8lOsf8AFkHnWU7Q2cky2ceBG8eFej48Li5EynToz+loWBNmOX4wF7eIG8e3x3VL4nkxIPQZXHfofbp7ad4fm+2jJGsseGZ0YXUh49R22zXrs0UmmV94yDoyGx0IO+3jarjsjECSJTaxGjAcCP4vVUx2x8RDfpoJo7G13jcL+URY+upnk0jrGx0sxuAfDfoaRdGOPLRPWoyCkelbsX214ZW+KPWf2VfNE/VL8FyK72ZtaWCQyQPkOUqDlU6GxPpA23CpjY/IXF4ixZejT4UmnqQdYn5VvGr7sbm+wsNjIDiH/wCoBk8k3W+Vepcr0bGKjsyrYm2mixZlDlncS3ay2VpAxLaLa41IFOJGYFmHpZVsDwzPYA9/ae29c4jDBsZKLdVJpWtw0kcKPX9FL4r0m8If0jVB2HcbggEbjXVNQ+STKfRfVe5hvHnv8b06oAooooBPEJmVh2g0lE91B7QD6xTmmeD+9p8hfoFXAC1Iyi3WHzh2jt8R/HClqKsHgNe0jh9My/BOngbEfTau5ZAoLHcASfKgJTm6a+0SOwSA/kof11r1YxzWRkY+7ekwlZu4kJceAtbyrZ65I5y2FFFFaSFFFFAFJzyZVZjuUEnyF6UqP22xMTxILvIjKo8QRc9gH02FY3SsHuzY8sSA78oLfKbrMfEkk05rjDyh1Vl3MAR4EU025tRcNC0jcNFHFnO5R/G65r53bZZnfOFjukxeUG4hQJ85us3syDyqs0rIxYlmN2YlmPazG5PrNc5a+rCHGKRwcrZyImchF9JyEW+7Mxyi/dcity2Rs9cPDHCl8sahVvvsBxrOeb7YnSz9Mw+5wnTsMnAfNBv45a1GslsuIVjvONAp2ibqp6sXAd9bFWP84p/nE/Ji/XUMuOyY5yNhYeCCKSGJY2MwUldLqY5Daw03geqpDmuwMf2OZci9J0jDPYZrADQHgNTXvOv7kh/tC/opaX5rfcZ/Gv8AQtZ5HqXCiiq9y52j0WGKqbPKci9wPpn8m/mRVErszMKOkmcG/STSOD8VnYr/AISD502xo1J33XTxQ5gPaacUnMlxpvBuPH9hFx51lHfid4iIOvA8R2H/AEIrzZoeWWOGMqWdgpzXzJxJYDfYXPC/tpHCSaFd2X2Dh6t3l31MckMcIJ4pWtlckOTwWUix7rWS57AaUY9HvK3Yc+CRZM8cqM2XRWVrkE7ixBGnbVaXabkXFvUP3j9FaZzr+5ovxw+o9Z/tGMDDYNgAGZcRmIAucsulzxtc28TWMmLI6fEyEG54aC/7oWpaNLADsAHqq3Yjkbhv939MqP0vQCS+dz1sobde3lVSzDtq4Gp2e14TbU7q8LjtFKQbNfEWEaSSAH3gOW/e2721YGkcgFyd7G4XjawA08BSeJmPH0vervt8Zv1D+Bd9jcgXOs5ES8VSxkPi3og/leNVSbZUY2l0PW6P7JVCC7aqWAte991RKX4Ex3zWH/jIidSYXJPaSFJPrrZax/m3QLtBFG4RyAeAygVsFRHREthRRRVEhRRRQCeImCKWbcBc/wCnfTXBxHV3++Pq3cOCDuW/mbnjXM56SUL7yOzN3udVHzR1vEoeFOq8medviikhlgyEaSM6AHpFvuyvct6mzeAK91Zhyk22cXKWB+5KSIR8X4fi2/uFu+rfy6xh+x2aK4/5WfgyyWDKnEnS993VNiTpWdgV1+Nj9mTN+AtSOKlyrfidFHf/ABrS9O9t7J6PAwTsOvLP1e6IRy2/KIzeGXsr1SdIiMbZo3N0P5vh7TnJPac7a1ZarfN3+D4Pn/XarJXMthWPc4/4S+bD9JrYax3nHP8AOXzYfprGVHZbedX3LD/aF/RS0tzXj/g2/Gv9C0jzqe5Yfx6/opaX5sfcjfjW+haz2HqW6st5a7S6bFMAbpDeNflX65/KAX5laByj2l9j4eSQWzAWS/w20W/dfU9wNZCPG/aTvPfVo2CCiiitosbTxAutrgkHNbimlwfO1PLi1raWt5U2h1LN80eC7/bf1UtWUaTnKXanT7NgzG7xzhH77I+U+a2Pjeq9tU/8JgvDE/pRSG0ywTQ9UspceGYKfLMfWaU2v7jwPhif0oqGiUqNo2AP+Fg/FR/VFdtsiA74Yvza/srjk/7lw/4qP6oqQqjkNY9mwqbrFGDwsi/sp1RRQBWOYo/zx/fE+utbHWNYr8Nf3xPrLWMqPkW5uz/OI+RL+qtfrHubn8JD5Ev0ithohLYUUyk2jqQkbyWNiUy5bjeLuwBIOhtexuN9c/70A9OOZf8Atlv0eas5xurJof14zWBJ3DU01h2nCxssqE9mYZvMbxSW23Bw8mosVsxvuU6MfJSTW2DzZQ+5hj6Ul5G7bvqB5Cy+AFAXpmIP3pSQR8NhvB+IN1uJvwGvu1cQY4XZBdwLRjtc9VB5sQKSwhlyKsaCMKALy9ZieJIQ2881yb6ca8ePjblIpjflbsVcRDq/R9Fd1PvRYa5hxFr+FY9szHRzpmja/aOI8RV453OUbYfASQsVE09kQqd8ZI6Q2Oq9W48xY8B8/wCGdww6MkOSAuU2JJNgPM17Yz66J42bFsLZJxM6Ra5TrIRwQb9e/RR3nuqyc8CgYXDgAACcAAbgBFLuqw8kOTi4SJbszzMiCZ2O9gNcumi5idPCoPnghY4SJgCQk4LkDQDo5Bc9guQL94rZOzY9Mlubn8HwfP8ArtTzbXKnC4XSWUZvgL1n9S7vE2FZBsrGY+eJcNhjM0a30jFgLm5zSC1he+harPsTmuY64qUKPgRanzZhYeQPjUlNLyc7X5z5HOTCxBLmys/WcnuRdAfM+FM9jcj8bi5xPisyKWVneSwd8ttAi2tuA1C2G69aXsbk9hsKPuESqbWLb3Pix1qUpRnKtFM50vc0P9oX9FNS3Np7kb8a30LSXOl7mh/tA/RTUtzae5G/Gt9C1PsPUhud3aLwrAzoxwwY5nXXLKQQuYcBluAe1iOyqhhsQsihkYMp3EfxvrYdv4zDLEyYto8jggo9jnHEBd7eQrAuUqRYSUzbP6RYC3WilNwSSfQGpC27TeuilRsWWGu4YWdlRPSdgq+LGwv3DfUZsna8c63Q2bih9IftHfVz5A4PPi853RIW+c3VX2Z6tvopvor0uG6JmjP/AC2ZNd5yki58bXpKWRVF2IA7SbVcuUnIfE4jESvDPDDG5DAlGd75VDdW6qOsCd531TuWHNM8OElxIxMmImjGdlZbKUHpZRqQQNRrbS1TyM5EZidvYYAhpVNxY2BP1Qac7QcHA4Ag3BXE2PaOlFj3XrL6t+ydsGXDQwMPc/S2btWVgwHiCGHhaok7C7Z9Gcn/AHLh/wAVH9UVIVH8n/cuH/FR/VFSFacwooooArGcZ+Gv75H9Za2asXxh/nv++R/WSsZURfm5/CQ+RL9IrYax3m4P85fMm+kVsVEJbI7ZwyAxH0k/xKSbN56g94PcS8pLHYctZk++Jcr2EHep7jYeBAPCmo2hn0iTO3vrnKFPwWNiQ2/QA2420v4suPiwmPJYlbRlDeIB+mmsmyYGBBhiIIsbou4+VeDETD0oQfkSA/XC03m22FOXopS/wRkLepXJ865q/BpxE5LRRMbtG7Xv75VQ5G7/AEkJ7wa55WcpoMBCZZ211EaD0nbgqj6TuFZfy95yZI8QUw0ZhniujuSjb7HIVKlSR7NbHU1me2tsT4uUy4mQySWtc20GpsoGgGp0Fd44W9g75Q7blxmIeec3ZjoL6Ko3KvYAPXqd5qOka17XFtxvr7KB/wDPGrpyf5sNoYhkZ4OiiJUsZWCkpcZrKLte194FepIH0RsJicNAW9IxRlvHIL09dQRYgEHeDuryNAAANwFh4Cuq0g4ijCiygKOwCw9ld0UUAUUUUBT+c5CcNFpoJ1J7rxyge0gedUzZu2sRFH9jwPbOxYZVvISQLhd+mnAXFzrWv4nDrIpR1DKwswI0IqPEOFwUTyWigjAu7mw07ydT3CocW3dlKXVFF2dyIxEx6TEN0QOpLHPKR362HixJ7RVC50sdgrQ4fAsJShZp5bknMOqEB3fCJy6ejSnOPzmyY3NBhs0eF1DHc8o3db4KfF3nj2VnyEcR6jWpJG2zrDKxdVQ2dmCqb21YgDUd5r6s5LcnkwcSopZnKoJXZiSzKN+p0FyxsO2vlSGbo2WRD1kZXW40zIQwvruuK+jeV/L8YLA4fEdH0kuJRTGu5ASgYljvsL7q0xl4rFudjnKzZ8Fgm01XESjuJDRp3cC3kO2qjyh50NoYpTGZFhQ3DCFSpYHgzElvVaqWBQJBUzyc3yeA/XTDCbOmlVmiikkVPTKIzBfEqNN4qfwGw8RhwGnieISrePOLMQu85d43jeBRlLZq2yuc6KOGJDBKSqKpIKcAB206+2rD/V5vWn7aV2HyL2ZJh4XKXLRoSenlGpUX0EmmvCn38gtmf0f/ALE3+ZTsn+SM+2rD/V5vWn7aPtqw/wBXm9aftqT/AJB7M/o//Ym/zK9/kHsz+i/9iX/Mp2P5Iv7asP8AV5vWn7apuzMUcTtWKULYyYlXy3vYKQx17lU1o38g9mf0X/nl/wAypHZexcDg7vEkcZCnM5clgu89ZyTbSgteDOObb8J/Mm+kVslYzzZtfaQI3FJSPMrWzUQlsKj5NmkOzxP0Ze3SDKCrECwa3BrWF76gDsqQoo0n0yRgNnE/fJZH7gcg/wDGAbeJNOoMOiCyKqjsUAD2UrRRRS0DO+VfNJhsXO86yyQvIc0gAVkLWtcA6gnjrbuquPzFnNpjOrxvF1vrWrZ6K02yk8jubLCYFuk1nmBuskgXqfIUCynv1PfV2oooYFFFFAFFFFAFFFFAYjzic6OLixc2GwuWJYjkLFbyFrAkjNoBrpp9NZjtTbWIxJzYieWU/HclR4LfKvkBX0xyq2Nh5rNNBDIwBsXjRj62FUPG7Awo3YaD80n7KwpMxSnE2BlRVZ4pFVvQZkYBvkkix8q+jeb/AGNh0XOkEKv8JY0DaHtAvV0ZAd4BtuoLPkHZ2zJJ5Y4kVs0jqgOU6FyFue4XvX1ZitgYeWBIJ4Y5Y0VVVWUEDKLDLf0TbiKlKK0xszPa3MrgpCTDJNAfggh09TjN/ipps/mOw6uDNiZpFHvVCpfuJ1NvCx761eigsbbO2fFBGsUEaxxr6KoAAOJ3cSbm/GoHl1yW+zo0yMFljuULDQhrXViNQNBqKs9FDDFzzZY3sw5/7h/co+1njfgwfnD+5W0UVlFcmYv9rPG/Bg/OH9yj7WeN7IPzh/craKKUOTMX+1pjeyD84f3KPtaY3sg/OH9ytoopQ5MonILkRJhJWnnZC+UoioSVAYqSSWUG+lrW7d99L3RRWmN2f//Z"/>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endParaRPr lang="en-US" dirty="0"/>
          </a:p>
        </p:txBody>
      </p:sp>
      <p:sp>
        <p:nvSpPr>
          <p:cNvPr id="21509" name="AutoShape 11" descr="data:image/jpeg;base64,/9j/4AAQSkZJRgABAQAAAQABAAD/2wCEAAkGBxQTEhQUEhQVFRQWFxkYFBgYFxofGBwXFxoYGhscGR0YHSogHBolHBsYIjEhJSkrLi4uHR8zODMtNygtLi0BCgoKDg0OGhAQGywlHyQsLCwsLCwsLCwsLCwsLDQsLCwsLCwsLCwsLCwsLCwsLCwsLCwsLCwsLCwsLCwsLCwsLP/AABEIAMoA+gMBIgACEQEDEQH/xAAcAAABBQEBAQAAAAAAAAAAAAAAAwQFBgcCAQj/xABREAACAQIDAwgDCA0JCQEAAAABAgMAEQQSIQUxQQYHEyJRYXGBMpGhNEJSYnKCsbIUFyMzNXOSk7PB0dLwFiVTVHSEotPhCBUkQ2ODo6Txwv/EABkBAQEBAQEBAAAAAAAAAAAAAAACAQMEBf/EACMRAAICAgICAwEBAQAAAAAAAAABAhEDMRIhQUIEE1EiYTL/2gAMAwEAAhEDEQA/ANxooooAooooAooooAooooAooooAooooAooooAooooAopltPa0OHXNM4XfYb2NvgqNT5Vn+L5x5s7FFgWO+ga7SW+NZ1F+4Xt31LklspRb0abRVK5OcvRPOsM0QiL36Mh8wJGtjdRYnuvV1rU09GNNbCiiitMCozlFt2HBQNPiGyou4e+ZjuVRxY1J1hnOlFiNobWGDjNkgiVgGNlGa2eQ9p6yqPDxNY2krZqVuiu8rucXGY0kh2w8G5Y42IJ+UwsWPhYa7qrsvKPGNa+LxJygAfdpNAN25t/fvq18reb6aPI2GzTIqBWXTMpUDUDiGN2NuJPbVEkgZWKsrKw3qVIb1HWohNTVo6Sg49Mt/JnnNx+EYZpTiIuMcpufmuesD4kjur6I2BtmLGYePEQG8cguL7wQbFSOBBBBr5FNbr/s+YknCYlCdEmBUdmZFv7RVkNGq0UUVpIUUUUAUUUUAUUUUAUUUUAUUUUAUUUUAUUUUAUUUUAVzI4UEk2AFyTuAFdU02s4EEpIJAje4G8jKdBQGObRxn2Tipm1kJkyxAg3Ke8FvZ3a99WvC8lYQiBs9woDAO1iQNT2jXsIqvc3+CdZXLrrGrRljqBJmW4FjqQOI+EeJNSe08TtBJAsKs4YnrlYjEAOOUMrjjYZiT3V4JyuVJnthGo20J7e5LtcNh1DKBqjEk342znW+ml9CKtfN3tnp8OY2v0kJCtck3Vrshudd2mut1PjVc2lyt+xpIoZkzSMis5QhUuSwATpCLk5WsCeztq7cltmpBhowqZGZEaQH0i5UXzd/Dyrt8fl5OWelol6KKK9J5wqk8vcSsEscwizOUZL6LoXT03O5BvJ1tfdrV2quctZVVYSxCgSMWJ3ZRFJfXxym3d3Vzyq4MvH/0isbB2qcQrPZcgJCst7EqbMAWsWsdL5RqDvpjyl2Csr/ZC5zMqogVWtmTpAWFxYglbjNfQE1K7PxCOt4xZAbL1bA8br3a7/GkNvgnDT2ZlPROQykhgQpIII1BuBur5y6l0e9049mMcswgx2IEeqBwAb31CqG149a+ta//ALP2HAwU731acg92VFt9NRm3ORmHxKI7lonVAC623Ae/Db7du+pzm+lXZx+wmN0Z8wkOjLJJpkcbtwXUbi1juJr34sikqXg8eWDRpNFFFdjiFFFFAFFFFAFFFFAFFFFAFFFFAFFFFAFFFFAFFFFAFeMoIsdQd9e1H7U2vHCNWBkOiRgjMx4acB2nhS6BWMFhVhkxEK6hJAbnec8aEX7SPRv3Cm+2dpogKmYQsArF3RigUHXMwsouAR6QI315s9XbpJCw6YyvnuOqRe6rbeAFK2O8Dtub9Y6dGXJKzRNe665WzDjGw0bfuF9DYjW1fMlTm6PpQvghLZkJnmVy0TiQwqDG2ZT0LPIzWI6vFbXP6q0OqnyUjhWQn0JCtlVhlZlNrue1jYCx1AXherZXtwRqJ4s0rkFFFFdjkFcSxKwsyhh2EAj213RQGe7R2CMNiSwZ2WVT0eaRmCZcuZQp0F73G/ReFJYmIOMpOlwWHbYhrHuOnlV/xmDSVcsihhe4vwPaCNRWe8pMVhsJjoIRFlia0mIOd7WkLINC1gAVzN2jzB80/juUrR6IZ+MaYY6coiyfCNogffsNc/yE0Pxmyjde9UfEKxIuSNc1szMxO++XW3aeP0y/KnaX2RiDlPU9CO39Em8i3wj7COymSIAAAAANwFdYQUFSMcnJ2yw8mOV7Rvlmd5IjvzXLoe2xGcr3a8LVo8MyuoZCGUi4INwR3EViWLFgWHpKLj9Y8xVn5Gbb6GURsfuMpt3K53EdgO499jpre0znKJpNFFFaQFFFFAFFFFAFFFFAFFFFAFFFFAFFFFAFROL2uRL0USBzrmJayra19wN96+vuNnO1MZ0adW2dtEHedMxHwRe5/wBagdnWDy2J6pVLnebLnJPeWkYnvvXnz5eCpbKSJJo2f77Ix+KnUX2HN5Fqa4/B3EaxIotJdtwAGR1ubb7EjT/7S3S99ePiAoJJ0AufAV4HKUnbZZWExTRmU2Z2IVhusSCyM4y7o7KpsdRu1uL84MTGQx2vMQDnZcoKEXDFQxKLe4y3vcU92BhvftwESgd8cab/AAcvYbr3O+1pzpNb8d1+4Xt9J9dW5UU5NpI7w+DRUyEZrm7FrXY9p9luywpSOd4+2VOwn7oPAn0x4695pHpe+kcRiyCFWxc7r7gBvJtw+k+sTjnKDtMl9k7hcUkguhuNx4EHsIOoPcaWqoGbopM/SM0oUM/BTEGGYZRpuvlJubg6772+vpYsnNWc2qCiiiuhgVi3K/agxG0S6LpH9xW/bGz9fydiRw6q9tbDtHEdHFI/wEZvyQTWAYEHMT77KAD8Z/8AS5PgK3wNtIlMBCqg5QN5APEqD29nDyFOq5jQAADcBYeVdVB2Cm+D1iT5IHspwKQwXoL4aeF9PZQGv8nsaZsNDI3pMgz/ACx1W8swNSNVfm8mzYZl+BK6+sK//wC6tFUcmFFFFDAooooAooooAprtPaEeHjaWZgqKLk/qAGpJ4AamnVY/ztY1mxixX6kcakLwzuWufHLlHr7a1KzG6ROxc6sWY5sPKFvoQyk27wSLHuuas/JzlVh8bmELHOurIwswG6/YRqNxNYITV85FcisUJYsVn+xiuoBXMzodCrLcAKR26jsFZNxgrbJi2zW65kcAEk2AFye4Uy+7LrmWQcVy2J+Sc1r9x392+q9tvlRBIBCr2uxEucMno26hzgdYki47Ab765rLFq0dKYp9lGRmkOhb0QeCD0R48T3nuFNNn4oF5wOEtj+biNdCW+vbVf5NSv0+NuvUbEEow7VVUYH1AjxPZXiacrbLLX01R+1cX6KDXNqR22ZQoPcWZb9wavHxyDQugPew/bUccUr4lbMptltYg7kl/f9lYogncPZFC3vbeeJJ1JPibmlempp0lNcVjHU2SJn78yge039lZxBK9NUNsTGtM8s17IJHjQD3wiYpmJ+DoSAOJJ4gBq2JmkJQhFPwc3Vv2FgLvbQlRl4X0NN+TOaLCRoHDuzSBDawPXbrZb6KBrbwHGq49Ak4JOklxbcMqxL4KrE+eZ2HkKvWz5c8UbfCRW9YBqjbJAVNOLMdd5AOVT+Sq1bOTEl8Oo+AWQeCMQv8Ahy16MG2iZErRRRXpJInlY1sFij/0ZPqmsV2Sl3fuPtsFB9WYedbRyw9w4r8S/tU1jmxhZGY++diPk3Nv1nzo9FQXZJUVznriWawJ9Q7Sdw8zU0daG2LxfXEKAlyAzW3Kt95PC9qdxJlAHZSWGiCX+ExzOe1v2cAOApbPShReObedOjnTMuczXC3Ga3RRa23276udYQQC73HFSO7qixHYbjfVtwfKjECNBmB6q6nedBqdd9Ypd0c5RNKoooqyAooooAooooArIedfZEqYsYgKTDIiqWHvZFuLN2AqBY7r6eOvVG8oYVkgeFhm6UZFHefffN9K/wAXtpddirM55tOTQlb7JmW6IbRKdzON7EcQt9O+/YK1KkNn4NIYkijFkRQqjw7e0nfel6+fkm5yspKgqK2vsjpOvE3Ry8dBle3BwQfyrXHhpUrXE0yqLsQB2n+N9QUm12ihLJ0ZlV7p0bsSG0sD1/DLqdRppUBya2aHT7Jmd2acmUx52EKhzdeoLAnLluWvrerzyp2SMdA8fRSpmUhZQUVwD8VmBK9qtbyNZZidgTwKY2VykQGYXJCrwJW5sptv9HS169GNKXV0TKXksm0drwpGwgaIuB1QoBHs6o07TSGCjGXNJYZrn7rCCLX0JZTlBIsSb/RVTRyALMwA3WYgDUHSx7QKlNl7ceHQ3kQm9iesPkk/Qa6vA0uiFkRbsEWB4dHbSzlhe4tluLgWvpc8LU9z1VH21AbEEoSwzAhlVgTrmKggduYa6eNS0YQ7o4W/71/XmW/srzzXHZ3hDn5HYlXNkuGEjXIB66ta2cW3DQX3dt9bUyw+xThFkaFnlFjlEjXZBqcq6WKBjfgd+p0p/gZ9co6BRb0Yzc+uw+in2euLk0+j0rGnGmNcOAqqqm4AAB7gKl+TG1oY+mSSWNOuGGZ1GjKBYXPahPnURHgIjLHnDGNnCumdsv3S6jQHTrMug0qD5QbLXDYh4oxZBZkHYrDQX42Nxc9levAr/pHmnCnTNGk5VYRf+eh+Tdvqg0ym5c4Uej0r9wjYfXsKza9eXr1UTwRYOWXLCTERGDDQkRyKyzGQqGseCZWIHHU+Vt9U6HEyrYOot2kWHrTMPWBUjei9KKSS0cxSht3DeP8A5oR31ydXtwXU/KO71C58xSUi5XDDcQQR3kjLbzv66WhWw13k3Pif4t5VlFWK0Vzei9bQsay/fD3qvsLf6VK4T0E+SPoFRU/pj5J+kVK4T0E+SPoFcvZkSNlooorocgooooAooooBLFTiNGc3IVSxA3mwvYX40zwJz/dWN2IsANyC+qi4ve41vbUbhYCuttH7nl4u8aeTOub/AA5j5VxiB0bGQeifvoH1x3gbxxHeLHzfIl6lIeUUKb6jUHdVSx3OXsyKRo3xIzKbNljldQflIhU+RNeZJvRpYtq7RTDxPLKbKo8yeAHaSdBWO7a5TYjESiQu0eU/c1RiAnDeLEntJ79w0ptzk84KYl0XCnPCm4kMt3O9srANoNBfv7ao/wDv6bfZbfJ/1r2YMcYq5bJdvRpez+cLGQuBIUmQ6DOtmv2Zltv7wdxqxpzgQOUeSJ45I762DKVawdQw6wvodQBdVuaxaLb+bqyqLHiu8dht3VYMG+Zbnfcg9hINrjxro8OORDk47NC2jgcDjAJsPFOrE65YyiNvvcSFBv8AfKd/bUbFyPUlbsUB3qZUZ++1orGmOxdqxRxhJRGLE2JgZ7g66sjXBvf3tWPA7RhDAh4gNfRjyDdxZzc+QryTlkg67PZihjkrInaHIdh94kVhxEl1PkUUg+oVw+DxcK3naFkuArMpkyt8Y9UgHQX61T2K5U4ZNA5c9iAn/F6PtqGm5QyYuSPDwwH7ow3sM3UOfd6IHVuTc6A6Vq+2a7XRsvqhp9/gph9plQMwDsTYGNSqDs1dtfEeqlzi5TwjX5zN+oVF4Ey4jFfYyooZWcavvaIkHW2guD46bqcbUV0cxrIhKkhyoJAYaFQWtcg79O6t+n/CPtlocviJRYl06pVrBDfqkNpdz2Unyw2vFPis8ZYAQxg51ZD6cpBAcAlSCCGGhFrVGhWuD0jkjde1vNbZT5ipA7YxBNzMxPaUiJ9ZSu+OPEh23bIuMFtFBY9igsfUoNPIdk4hvRw8/nEy/XAp7/KLGf1l/wAiL/Lr3+UeM/rL/kRfuV05Dsrs2KykqysCCRdioW4NjqT216jsd2TyJb9ldsrJa7ZgTYk+lcnebaHU0NAp3qPVr66008WM3BY3tusLAd/HWlaRysu67DsJ18jx8/XSqMCLigPa4z62Pl3/AOtd1xLEGFmFx/G4jce+gG8x+6W+KLd+Yn9g9dXnAcjpjFGSQpKLdSNQbDQ94qA5uoLbRALM9kcqXNyNAbDwvv361sNRXbZEmFFFFUQFFFFAFFFFAMMfrLAvYXfyVCn0yCnNNIevNI/BbRr5dZyPElQfkU8rw5ncykR0kiwXzMFhPvibCMngSdAh4dh04i3yttbAdBK8YbOqk5HsQGXgwB1HhX0VzmYzLhlivrK4v8lOsf8AFkHnWU7Q2cky2ceBG8eFej48Li5EynToz+loWBNmOX4wF7eIG8e3x3VL4nkxIPQZXHfofbp7ad4fm+2jJGsseGZ0YXUh49R22zXrs0UmmV94yDoyGx0IO+3jarjsjECSJTaxGjAcCP4vVUx2x8RDfpoJo7G13jcL+URY+upnk0jrGx0sxuAfDfoaRdGOPLRPWoyCkelbsX214ZW+KPWf2VfNE/VL8FyK72ZtaWCQyQPkOUqDlU6GxPpA23CpjY/IXF4ixZejT4UmnqQdYn5VvGr7sbm+wsNjIDiH/wCoBk8k3W+Vepcr0bGKjsyrYm2mixZlDlncS3ay2VpAxLaLa41IFOJGYFmHpZVsDwzPYA9/ae29c4jDBsZKLdVJpWtw0kcKPX9FL4r0m8If0jVB2HcbggEbjXVNQ+STKfRfVe5hvHnv8b06oAooooBPEJmVh2g0lE91B7QD6xTmmeD+9p8hfoFXAC1Iyi3WHzh2jt8R/HClqKsHgNe0jh9My/BOngbEfTau5ZAoLHcASfKgJTm6a+0SOwSA/kof11r1YxzWRkY+7ekwlZu4kJceAtbyrZ65I5y2FFFFaSFFFFAFJzyZVZjuUEnyF6UqP22xMTxILvIjKo8QRc9gH02FY3SsHuzY8sSA78oLfKbrMfEkk05rjDyh1Vl3MAR4EU025tRcNC0jcNFHFnO5R/G65r53bZZnfOFjukxeUG4hQJ85us3syDyqs0rIxYlmN2YlmPazG5PrNc5a+rCHGKRwcrZyImchF9JyEW+7Mxyi/dcity2Rs9cPDHCl8sahVvvsBxrOeb7YnSz9Mw+5wnTsMnAfNBv45a1GslsuIVjvONAp2ibqp6sXAd9bFWP84p/nE/Ji/XUMuOyY5yNhYeCCKSGJY2MwUldLqY5Daw03geqpDmuwMf2OZci9J0jDPYZrADQHgNTXvOv7kh/tC/opaX5rfcZ/Gv8AQtZ5HqXCiiq9y52j0WGKqbPKci9wPpn8m/mRVErszMKOkmcG/STSOD8VnYr/AISD502xo1J33XTxQ5gPaacUnMlxpvBuPH9hFx51lHfid4iIOvA8R2H/AEIrzZoeWWOGMqWdgpzXzJxJYDfYXPC/tpHCSaFd2X2Dh6t3l31MckMcIJ4pWtlckOTwWUix7rWS57AaUY9HvK3Yc+CRZM8cqM2XRWVrkE7ixBGnbVaXabkXFvUP3j9FaZzr+5ovxw+o9Z/tGMDDYNgAGZcRmIAucsulzxtc28TWMmLI6fEyEG54aC/7oWpaNLADsAHqq3Yjkbhv939MqP0vQCS+dz1sobde3lVSzDtq4Gp2e14TbU7q8LjtFKQbNfEWEaSSAH3gOW/e2721YGkcgFyd7G4XjawA08BSeJmPH0vervt8Zv1D+Bd9jcgXOs5ES8VSxkPi3og/leNVSbZUY2l0PW6P7JVCC7aqWAte991RKX4Ex3zWH/jIidSYXJPaSFJPrrZax/m3QLtBFG4RyAeAygVsFRHREthRRRVEhRRRQCeImCKWbcBc/wCnfTXBxHV3++Pq3cOCDuW/mbnjXM56SUL7yOzN3udVHzR1vEoeFOq8medviikhlgyEaSM6AHpFvuyvct6mzeAK91Zhyk22cXKWB+5KSIR8X4fi2/uFu+rfy6xh+x2aK4/5WfgyyWDKnEnS993VNiTpWdgV1+Nj9mTN+AtSOKlyrfidFHf/ABrS9O9t7J6PAwTsOvLP1e6IRy2/KIzeGXsr1SdIiMbZo3N0P5vh7TnJPac7a1ZarfN3+D4Pn/XarJXMthWPc4/4S+bD9JrYax3nHP8AOXzYfprGVHZbedX3LD/aF/RS0tzXj/g2/Gv9C0jzqe5Yfx6/opaX5sfcjfjW+haz2HqW6st5a7S6bFMAbpDeNflX65/KAX5laByj2l9j4eSQWzAWS/w20W/dfU9wNZCPG/aTvPfVo2CCiiitosbTxAutrgkHNbimlwfO1PLi1raWt5U2h1LN80eC7/bf1UtWUaTnKXanT7NgzG7xzhH77I+U+a2Pjeq9tU/8JgvDE/pRSG0ywTQ9UspceGYKfLMfWaU2v7jwPhif0oqGiUqNo2AP+Fg/FR/VFdtsiA74Yvza/srjk/7lw/4qP6oqQqjkNY9mwqbrFGDwsi/sp1RRQBWOYo/zx/fE+utbHWNYr8Nf3xPrLWMqPkW5uz/OI+RL+qtfrHubn8JD5Ev0ithohLYUUyk2jqQkbyWNiUy5bjeLuwBIOhtexuN9c/70A9OOZf8Atlv0eas5xurJof14zWBJ3DU01h2nCxssqE9mYZvMbxSW23Bw8mosVsxvuU6MfJSTW2DzZQ+5hj6Ul5G7bvqB5Cy+AFAXpmIP3pSQR8NhvB+IN1uJvwGvu1cQY4XZBdwLRjtc9VB5sQKSwhlyKsaCMKALy9ZieJIQ2881yb6ca8ePjblIpjflbsVcRDq/R9Fd1PvRYa5hxFr+FY9szHRzpmja/aOI8RV453OUbYfASQsVE09kQqd8ZI6Q2Oq9W48xY8B8/wCGdww6MkOSAuU2JJNgPM17Yz66J42bFsLZJxM6Ra5TrIRwQb9e/RR3nuqyc8CgYXDgAACcAAbgBFLuqw8kOTi4SJbszzMiCZ2O9gNcumi5idPCoPnghY4SJgCQk4LkDQDo5Bc9guQL94rZOzY9Mlubn8HwfP8ArtTzbXKnC4XSWUZvgL1n9S7vE2FZBsrGY+eJcNhjM0a30jFgLm5zSC1he+harPsTmuY64qUKPgRanzZhYeQPjUlNLyc7X5z5HOTCxBLmys/WcnuRdAfM+FM9jcj8bi5xPisyKWVneSwd8ttAi2tuA1C2G69aXsbk9hsKPuESqbWLb3Pix1qUpRnKtFM50vc0P9oX9FNS3Np7kb8a30LSXOl7mh/tA/RTUtzae5G/Gt9C1PsPUhud3aLwrAzoxwwY5nXXLKQQuYcBluAe1iOyqhhsQsihkYMp3EfxvrYdv4zDLEyYto8jggo9jnHEBd7eQrAuUqRYSUzbP6RYC3WilNwSSfQGpC27TeuilRsWWGu4YWdlRPSdgq+LGwv3DfUZsna8c63Q2bih9IftHfVz5A4PPi853RIW+c3VX2Z6tvopvor0uG6JmjP/AC2ZNd5yki58bXpKWRVF2IA7SbVcuUnIfE4jESvDPDDG5DAlGd75VDdW6qOsCd531TuWHNM8OElxIxMmImjGdlZbKUHpZRqQQNRrbS1TyM5EZidvYYAhpVNxY2BP1Qac7QcHA4Ag3BXE2PaOlFj3XrL6t+ydsGXDQwMPc/S2btWVgwHiCGHhaok7C7Z9Gcn/AHLh/wAVH9UVIVH8n/cuH/FR/VFSFacwooooArGcZ+Gv75H9Za2asXxh/nv++R/WSsZURfm5/CQ+RL9IrYax3m4P85fMm+kVsVEJbI7ZwyAxH0k/xKSbN56g94PcS8pLHYctZk++Jcr2EHep7jYeBAPCmo2hn0iTO3vrnKFPwWNiQ2/QA2420v4suPiwmPJYlbRlDeIB+mmsmyYGBBhiIIsbou4+VeDETD0oQfkSA/XC03m22FOXopS/wRkLepXJ865q/BpxE5LRRMbtG7Xv75VQ5G7/AEkJ7wa55WcpoMBCZZ211EaD0nbgqj6TuFZfy95yZI8QUw0ZhniujuSjb7HIVKlSR7NbHU1me2tsT4uUy4mQySWtc20GpsoGgGp0Fd44W9g75Q7blxmIeec3ZjoL6Ko3KvYAPXqd5qOka17XFtxvr7KB/wDPGrpyf5sNoYhkZ4OiiJUsZWCkpcZrKLte194FepIH0RsJicNAW9IxRlvHIL09dQRYgEHeDuryNAAANwFh4Cuq0g4ijCiygKOwCw9ld0UUAUUUUBT+c5CcNFpoJ1J7rxyge0gedUzZu2sRFH9jwPbOxYZVvISQLhd+mnAXFzrWv4nDrIpR1DKwswI0IqPEOFwUTyWigjAu7mw07ydT3CocW3dlKXVFF2dyIxEx6TEN0QOpLHPKR362HixJ7RVC50sdgrQ4fAsJShZp5bknMOqEB3fCJy6ejSnOPzmyY3NBhs0eF1DHc8o3db4KfF3nj2VnyEcR6jWpJG2zrDKxdVQ2dmCqb21YgDUd5r6s5LcnkwcSopZnKoJXZiSzKN+p0FyxsO2vlSGbo2WRD1kZXW40zIQwvruuK+jeV/L8YLA4fEdH0kuJRTGu5ASgYljvsL7q0xl4rFudjnKzZ8Fgm01XESjuJDRp3cC3kO2qjyh50NoYpTGZFhQ3DCFSpYHgzElvVaqWBQJBUzyc3yeA/XTDCbOmlVmiikkVPTKIzBfEqNN4qfwGw8RhwGnieISrePOLMQu85d43jeBRlLZq2yuc6KOGJDBKSqKpIKcAB206+2rD/V5vWn7aV2HyL2ZJh4XKXLRoSenlGpUX0EmmvCn38gtmf0f/ALE3+ZTsn+SM+2rD/V5vWn7aPtqw/wBXm9aftqT/AJB7M/o//Ym/zK9/kHsz+i/9iX/Mp2P5Iv7asP8AV5vWn7apuzMUcTtWKULYyYlXy3vYKQx17lU1o38g9mf0X/nl/wAypHZexcDg7vEkcZCnM5clgu89ZyTbSgteDOObb8J/Mm+kVslYzzZtfaQI3FJSPMrWzUQlsKj5NmkOzxP0Ze3SDKCrECwa3BrWF76gDsqQoo0n0yRgNnE/fJZH7gcg/wDGAbeJNOoMOiCyKqjsUAD2UrRRRS0DO+VfNJhsXO86yyQvIc0gAVkLWtcA6gnjrbuquPzFnNpjOrxvF1vrWrZ6K02yk8jubLCYFuk1nmBuskgXqfIUCynv1PfV2oooYFFFFAFFFFAFFFFAYjzic6OLixc2GwuWJYjkLFbyFrAkjNoBrpp9NZjtTbWIxJzYieWU/HclR4LfKvkBX0xyq2Nh5rNNBDIwBsXjRj62FUPG7Awo3YaD80n7KwpMxSnE2BlRVZ4pFVvQZkYBvkkix8q+jeb/AGNh0XOkEKv8JY0DaHtAvV0ZAd4BtuoLPkHZ2zJJ5Y4kVs0jqgOU6FyFue4XvX1ZitgYeWBIJ4Y5Y0VVVWUEDKLDLf0TbiKlKK0xszPa3MrgpCTDJNAfggh09TjN/ipps/mOw6uDNiZpFHvVCpfuJ1NvCx761eigsbbO2fFBGsUEaxxr6KoAAOJ3cSbm/GoHl1yW+zo0yMFljuULDQhrXViNQNBqKs9FDDFzzZY3sw5/7h/co+1njfgwfnD+5W0UVlFcmYv9rPG/Bg/OH9yj7WeN7IPzh/craKKUOTMX+1pjeyD84f3KPtaY3sg/OH9ytoopQ5MonILkRJhJWnnZC+UoioSVAYqSSWUG+lrW7d99L3RRWmN2f//Z"/>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endParaRPr lang="en-US" dirty="0"/>
          </a:p>
        </p:txBody>
      </p:sp>
      <p:sp>
        <p:nvSpPr>
          <p:cNvPr id="7" name="Rectangle 2"/>
          <p:cNvSpPr>
            <a:spLocks noChangeArrowheads="1"/>
          </p:cNvSpPr>
          <p:nvPr/>
        </p:nvSpPr>
        <p:spPr bwMode="auto">
          <a:xfrm>
            <a:off x="3657600" y="824486"/>
            <a:ext cx="5257800" cy="3507344"/>
          </a:xfrm>
          <a:prstGeom prst="roundRect">
            <a:avLst/>
          </a:prstGeom>
          <a:noFill/>
          <a:ln w="9525">
            <a:solidFill>
              <a:schemeClr val="bg1">
                <a:lumMod val="75000"/>
              </a:schemeClr>
            </a:solidFill>
            <a:miter lim="800000"/>
            <a:headEnd/>
            <a:tailEnd/>
          </a:ln>
          <a:effectLst/>
        </p:spPr>
        <p:txBody>
          <a:bodyPr wrap="square" anchor="ctr">
            <a:spAutoFit/>
          </a:bodyPr>
          <a:lstStyle/>
          <a:p>
            <a:pPr algn="just" fontAlgn="auto">
              <a:spcBef>
                <a:spcPts val="0"/>
              </a:spcBef>
              <a:spcAft>
                <a:spcPts val="0"/>
              </a:spcAft>
              <a:defRPr/>
            </a:pPr>
            <a:r>
              <a:rPr lang="en-US" b="1" u="sng" dirty="0">
                <a:solidFill>
                  <a:schemeClr val="accent5">
                    <a:lumMod val="50000"/>
                  </a:schemeClr>
                </a:solidFill>
                <a:latin typeface="+mn-lt"/>
              </a:rPr>
              <a:t>Implementation Day </a:t>
            </a:r>
            <a:endParaRPr lang="en-US" dirty="0">
              <a:latin typeface="+mn-lt"/>
            </a:endParaRPr>
          </a:p>
          <a:p>
            <a:pPr>
              <a:defRPr/>
            </a:pPr>
            <a:r>
              <a:rPr lang="en-US" sz="1400" dirty="0">
                <a:solidFill>
                  <a:schemeClr val="tx2"/>
                </a:solidFill>
                <a:latin typeface="Arial Rounded MT Bold" panose="020F0704030504030204" pitchFamily="34" charset="0"/>
              </a:rPr>
              <a:t>The 8 participants meet again in September to </a:t>
            </a:r>
            <a:r>
              <a:rPr lang="en-IN" sz="1400" dirty="0">
                <a:solidFill>
                  <a:schemeClr val="tx2"/>
                </a:solidFill>
                <a:latin typeface="Arial Rounded MT Bold" panose="020F0704030504030204" pitchFamily="34" charset="0"/>
              </a:rPr>
              <a:t>discuss, practise, share &amp; coach each other in the areas that they found difficult to implement from the workshop.</a:t>
            </a:r>
          </a:p>
          <a:p>
            <a:pPr>
              <a:defRPr/>
            </a:pPr>
            <a:endParaRPr lang="en-IN" sz="1400" dirty="0">
              <a:solidFill>
                <a:schemeClr val="tx2"/>
              </a:solidFill>
              <a:latin typeface="Arial Rounded MT Bold" panose="020F0704030504030204" pitchFamily="34" charset="0"/>
            </a:endParaRPr>
          </a:p>
          <a:p>
            <a:pPr>
              <a:defRPr/>
            </a:pPr>
            <a:r>
              <a:rPr lang="en-IN" sz="1400" dirty="0">
                <a:solidFill>
                  <a:schemeClr val="tx2"/>
                </a:solidFill>
                <a:latin typeface="Arial Rounded MT Bold" panose="020F0704030504030204" pitchFamily="34" charset="0"/>
              </a:rPr>
              <a:t>We ask participants to put challenging situations/stakeholders on chits and drop them in a fish bowl to ensure anonymity. We pick one scenario after another and the facilitator creates an active learning space to simulate, practice and rehearse ways to overcome challenges.</a:t>
            </a:r>
          </a:p>
          <a:p>
            <a:pPr>
              <a:buFont typeface="Arial" pitchFamily="34" charset="0"/>
              <a:buChar char="•"/>
              <a:defRPr/>
            </a:pPr>
            <a:endParaRPr lang="en-US" sz="1400" dirty="0">
              <a:solidFill>
                <a:schemeClr val="tx2"/>
              </a:solidFill>
              <a:latin typeface="Arial Rounded MT Bold" panose="020F0704030504030204" pitchFamily="34" charset="0"/>
            </a:endParaRPr>
          </a:p>
          <a:p>
            <a:pPr>
              <a:buFont typeface="Arial" pitchFamily="34" charset="0"/>
              <a:buChar char="•"/>
              <a:defRPr/>
            </a:pPr>
            <a:r>
              <a:rPr lang="en-US" sz="1400" dirty="0">
                <a:solidFill>
                  <a:schemeClr val="tx2"/>
                </a:solidFill>
                <a:latin typeface="Arial Rounded MT Bold" panose="020F0704030504030204" pitchFamily="34" charset="0"/>
              </a:rPr>
              <a:t>Duration 1 day</a:t>
            </a:r>
          </a:p>
          <a:p>
            <a:pPr>
              <a:buFont typeface="Arial" pitchFamily="34" charset="0"/>
              <a:buChar char="•"/>
              <a:defRPr/>
            </a:pPr>
            <a:r>
              <a:rPr lang="en-US" sz="1400" dirty="0">
                <a:solidFill>
                  <a:schemeClr val="tx2"/>
                </a:solidFill>
                <a:latin typeface="Arial Rounded MT Bold" panose="020F0704030504030204" pitchFamily="34" charset="0"/>
              </a:rPr>
              <a:t>1 Maynardleigh facilitator with 8 participants.</a:t>
            </a:r>
          </a:p>
        </p:txBody>
      </p:sp>
      <p:sp>
        <p:nvSpPr>
          <p:cNvPr id="2" name="Slide Number Placeholder 1"/>
          <p:cNvSpPr>
            <a:spLocks noGrp="1"/>
          </p:cNvSpPr>
          <p:nvPr>
            <p:ph type="sldNum" sz="quarter" idx="12"/>
          </p:nvPr>
        </p:nvSpPr>
        <p:spPr/>
        <p:txBody>
          <a:bodyPr/>
          <a:lstStyle/>
          <a:p>
            <a:pPr>
              <a:defRPr/>
            </a:pPr>
            <a:fld id="{7A9CEED4-60E8-4184-B2DB-1E7A811F10A1}" type="slidenum">
              <a:rPr lang="en-US" smtClean="0"/>
              <a:pPr>
                <a:defRPr/>
              </a:pPr>
              <a:t>24</a:t>
            </a:fld>
            <a:endParaRPr lang="en-US"/>
          </a:p>
        </p:txBody>
      </p:sp>
      <p:sp>
        <p:nvSpPr>
          <p:cNvPr id="10" name="Oval 9"/>
          <p:cNvSpPr/>
          <p:nvPr/>
        </p:nvSpPr>
        <p:spPr>
          <a:xfrm>
            <a:off x="76200" y="76200"/>
            <a:ext cx="381000" cy="381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7</a:t>
            </a:r>
          </a:p>
        </p:txBody>
      </p:sp>
      <p:pic>
        <p:nvPicPr>
          <p:cNvPr id="1026" name="Picture 2" descr="Image result for fish bowl with chits"/>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1443" y="3200426"/>
            <a:ext cx="2971809" cy="2228857"/>
          </a:xfrm>
          <a:prstGeom prst="rect">
            <a:avLst/>
          </a:prstGeom>
          <a:noFill/>
          <a:effectLst>
            <a:softEdge rad="63500"/>
          </a:effectLst>
          <a:extLst>
            <a:ext uri="{909E8E84-426E-40dd-AFC4-6F175D3DCCD1}">
              <a14:hiddenFill xmlns:a14="http://schemas.microsoft.com/office/drawing/2010/main" xmlns="">
                <a:solidFill>
                  <a:srgbClr val="FFFFFF"/>
                </a:solidFill>
              </a14:hiddenFill>
            </a:ext>
          </a:extLst>
        </p:spPr>
      </p:pic>
      <p:pic>
        <p:nvPicPr>
          <p:cNvPr id="12" name="Picture 2" descr="http://wiser-solutions.com/assets/images/6103831.JPG"/>
          <p:cNvPicPr>
            <a:picLocks noChangeAspect="1" noChangeArrowheads="1"/>
          </p:cNvPicPr>
          <p:nvPr/>
        </p:nvPicPr>
        <p:blipFill>
          <a:blip r:embed="rId3" cstate="print"/>
          <a:srcRect/>
          <a:stretch>
            <a:fillRect/>
          </a:stretch>
        </p:blipFill>
        <p:spPr bwMode="auto">
          <a:xfrm>
            <a:off x="577643" y="685800"/>
            <a:ext cx="2279409" cy="2272840"/>
          </a:xfrm>
          <a:prstGeom prst="rect">
            <a:avLst/>
          </a:prstGeom>
          <a:noFill/>
        </p:spPr>
      </p:pic>
    </p:spTree>
    <p:extLst>
      <p:ext uri="{BB962C8B-B14F-4D97-AF65-F5344CB8AC3E}">
        <p14:creationId xmlns:p14="http://schemas.microsoft.com/office/powerpoint/2010/main" val="20114108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420" name="Picture 4" descr="http://truelightworshipcenter.com/next_steps/images/next_step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2601" y="457200"/>
            <a:ext cx="5472608" cy="2736304"/>
          </a:xfrm>
          <a:prstGeom prst="rect">
            <a:avLst/>
          </a:prstGeom>
          <a:noFill/>
          <a:effectLst>
            <a:softEdge rad="127000"/>
          </a:effectLst>
          <a:extLst>
            <a:ext uri="{909E8E84-426E-40dd-AFC4-6F175D3DCCD1}">
              <a14:hiddenFill xmlns:a14="http://schemas.microsoft.com/office/drawing/2010/main" xmlns="">
                <a:solidFill>
                  <a:srgbClr val="FFFFFF"/>
                </a:solidFill>
              </a14:hiddenFill>
            </a:ext>
          </a:extLst>
        </p:spPr>
      </p:pic>
      <p:sp>
        <p:nvSpPr>
          <p:cNvPr id="15363" name="Rectangle 2"/>
          <p:cNvSpPr>
            <a:spLocks noChangeArrowheads="1"/>
          </p:cNvSpPr>
          <p:nvPr/>
        </p:nvSpPr>
        <p:spPr bwMode="auto">
          <a:xfrm>
            <a:off x="0" y="0"/>
            <a:ext cx="9144000" cy="685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2400" b="1" dirty="0">
                <a:solidFill>
                  <a:schemeClr val="tx2"/>
                </a:solidFill>
                <a:latin typeface="Arial" pitchFamily="34" charset="0"/>
                <a:ea typeface="Times New Roman" pitchFamily="18" charset="0"/>
                <a:cs typeface="Arial" pitchFamily="34" charset="0"/>
              </a:rPr>
              <a:t>Next Steps</a:t>
            </a:r>
          </a:p>
        </p:txBody>
      </p:sp>
      <p:sp>
        <p:nvSpPr>
          <p:cNvPr id="9" name="Rounded Rectangle 8"/>
          <p:cNvSpPr/>
          <p:nvPr/>
        </p:nvSpPr>
        <p:spPr>
          <a:xfrm>
            <a:off x="76200" y="3368913"/>
            <a:ext cx="8991600" cy="1969770"/>
          </a:xfrm>
          <a:prstGeom prst="round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1" name="TextBox 10"/>
          <p:cNvSpPr txBox="1"/>
          <p:nvPr/>
        </p:nvSpPr>
        <p:spPr>
          <a:xfrm>
            <a:off x="161938" y="3368926"/>
            <a:ext cx="8785225" cy="1908215"/>
          </a:xfrm>
          <a:prstGeom prst="rect">
            <a:avLst/>
          </a:prstGeom>
          <a:noFill/>
        </p:spPr>
        <p:txBody>
          <a:bodyPr>
            <a:spAutoFit/>
          </a:bodyPr>
          <a:lstStyle/>
          <a:p>
            <a:pPr marL="285750" indent="-285750" algn="just">
              <a:buFont typeface="Arial" panose="020B0604020202020204" pitchFamily="34" charset="0"/>
              <a:buChar char="•"/>
              <a:defRPr/>
            </a:pPr>
            <a:r>
              <a:rPr lang="en-US" b="1" dirty="0">
                <a:solidFill>
                  <a:schemeClr val="accent5">
                    <a:lumMod val="50000"/>
                  </a:schemeClr>
                </a:solidFill>
                <a:latin typeface="+mn-lt"/>
              </a:rPr>
              <a:t>Diagnosis Meetings- </a:t>
            </a:r>
            <a:r>
              <a:rPr lang="en-US" sz="1600" dirty="0">
                <a:solidFill>
                  <a:schemeClr val="accent5">
                    <a:lumMod val="50000"/>
                  </a:schemeClr>
                </a:solidFill>
                <a:latin typeface="+mn-lt"/>
              </a:rPr>
              <a:t>Given we are to schedule this workshop in January, it is imperative to schedule the diagnostic meetings over the next month.</a:t>
            </a:r>
          </a:p>
          <a:p>
            <a:pPr marL="285750" indent="-285750" algn="just">
              <a:buFont typeface="Arial" panose="020B0604020202020204" pitchFamily="34" charset="0"/>
              <a:buChar char="•"/>
              <a:defRPr/>
            </a:pPr>
            <a:r>
              <a:rPr lang="en-US" b="1" dirty="0">
                <a:solidFill>
                  <a:schemeClr val="accent5">
                    <a:lumMod val="50000"/>
                  </a:schemeClr>
                </a:solidFill>
                <a:latin typeface="+mn-lt"/>
              </a:rPr>
              <a:t>Booking the workshop venues/Dates- </a:t>
            </a:r>
            <a:r>
              <a:rPr lang="en-US" sz="1600" dirty="0">
                <a:solidFill>
                  <a:schemeClr val="accent5">
                    <a:lumMod val="50000"/>
                  </a:schemeClr>
                </a:solidFill>
                <a:latin typeface="+mn-lt"/>
              </a:rPr>
              <a:t>You will need to book 10 workshop rooms and we need to book dates for 10 of our consultants. We’d need to immediately schedule these to ensure availability at both our ends.</a:t>
            </a:r>
          </a:p>
          <a:p>
            <a:pPr marL="285750" indent="-285750" algn="just">
              <a:buFont typeface="Arial" panose="020B0604020202020204" pitchFamily="34" charset="0"/>
              <a:buChar char="•"/>
              <a:defRPr/>
            </a:pPr>
            <a:r>
              <a:rPr lang="en-US" b="1" dirty="0">
                <a:solidFill>
                  <a:schemeClr val="accent5">
                    <a:lumMod val="50000"/>
                  </a:schemeClr>
                </a:solidFill>
                <a:latin typeface="+mn-lt"/>
              </a:rPr>
              <a:t>Expedite –</a:t>
            </a:r>
            <a:r>
              <a:rPr lang="en-US" sz="1600" b="1" dirty="0">
                <a:solidFill>
                  <a:schemeClr val="accent5">
                    <a:lumMod val="50000"/>
                  </a:schemeClr>
                </a:solidFill>
              </a:rPr>
              <a:t> </a:t>
            </a:r>
            <a:r>
              <a:rPr lang="en-US" sz="1600" dirty="0">
                <a:solidFill>
                  <a:schemeClr val="accent5">
                    <a:lumMod val="50000"/>
                  </a:schemeClr>
                </a:solidFill>
                <a:latin typeface="+mn-lt"/>
              </a:rPr>
              <a:t>We’ve finalized the commercials with your procurement team, we will need to expedite the contracting and PO process.</a:t>
            </a:r>
          </a:p>
        </p:txBody>
      </p:sp>
      <p:sp>
        <p:nvSpPr>
          <p:cNvPr id="2" name="Slide Number Placeholder 1"/>
          <p:cNvSpPr>
            <a:spLocks noGrp="1"/>
          </p:cNvSpPr>
          <p:nvPr>
            <p:ph type="sldNum" sz="quarter" idx="12"/>
          </p:nvPr>
        </p:nvSpPr>
        <p:spPr/>
        <p:txBody>
          <a:bodyPr/>
          <a:lstStyle/>
          <a:p>
            <a:pPr>
              <a:defRPr/>
            </a:pPr>
            <a:fld id="{7A9CEED4-60E8-4184-B2DB-1E7A811F10A1}" type="slidenum">
              <a:rPr lang="en-US" smtClean="0"/>
              <a:pPr>
                <a:defRPr/>
              </a:pPr>
              <a:t>25</a:t>
            </a:fld>
            <a:endParaRPr lang="en-US"/>
          </a:p>
        </p:txBody>
      </p:sp>
    </p:spTree>
    <p:extLst>
      <p:ext uri="{BB962C8B-B14F-4D97-AF65-F5344CB8AC3E}">
        <p14:creationId xmlns:p14="http://schemas.microsoft.com/office/powerpoint/2010/main" val="18090562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Rectangle 2"/>
          <p:cNvSpPr>
            <a:spLocks noChangeArrowheads="1"/>
          </p:cNvSpPr>
          <p:nvPr/>
        </p:nvSpPr>
        <p:spPr bwMode="auto">
          <a:xfrm>
            <a:off x="0" y="-152400"/>
            <a:ext cx="9144000" cy="685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2400" b="1" dirty="0">
                <a:solidFill>
                  <a:schemeClr val="tx2"/>
                </a:solidFill>
                <a:latin typeface="Arial" pitchFamily="34" charset="0"/>
                <a:ea typeface="Times New Roman" pitchFamily="18" charset="0"/>
                <a:cs typeface="Arial" pitchFamily="34" charset="0"/>
              </a:rPr>
              <a:t>Program Plan</a:t>
            </a:r>
          </a:p>
        </p:txBody>
      </p:sp>
      <p:sp>
        <p:nvSpPr>
          <p:cNvPr id="2" name="Slide Number Placeholder 1"/>
          <p:cNvSpPr>
            <a:spLocks noGrp="1"/>
          </p:cNvSpPr>
          <p:nvPr>
            <p:ph type="sldNum" sz="quarter" idx="12"/>
          </p:nvPr>
        </p:nvSpPr>
        <p:spPr/>
        <p:txBody>
          <a:bodyPr/>
          <a:lstStyle/>
          <a:p>
            <a:pPr>
              <a:defRPr/>
            </a:pPr>
            <a:fld id="{7A9CEED4-60E8-4184-B2DB-1E7A811F10A1}" type="slidenum">
              <a:rPr lang="en-US" smtClean="0"/>
              <a:pPr>
                <a:defRPr/>
              </a:pPr>
              <a:t>26</a:t>
            </a:fld>
            <a:endParaRPr lang="en-US"/>
          </a:p>
        </p:txBody>
      </p:sp>
      <p:graphicFrame>
        <p:nvGraphicFramePr>
          <p:cNvPr id="4" name="Table 3"/>
          <p:cNvGraphicFramePr>
            <a:graphicFrameLocks noGrp="1"/>
          </p:cNvGraphicFramePr>
          <p:nvPr>
            <p:extLst>
              <p:ext uri="{D42A27DB-BD31-4B8C-83A1-F6EECF244321}">
                <p14:modId xmlns:p14="http://schemas.microsoft.com/office/powerpoint/2010/main" val="9403638"/>
              </p:ext>
            </p:extLst>
          </p:nvPr>
        </p:nvGraphicFramePr>
        <p:xfrm>
          <a:off x="0" y="457200"/>
          <a:ext cx="9143998" cy="5799949"/>
        </p:xfrm>
        <a:graphic>
          <a:graphicData uri="http://schemas.openxmlformats.org/drawingml/2006/table">
            <a:tbl>
              <a:tblPr/>
              <a:tblGrid>
                <a:gridCol w="838199">
                  <a:extLst>
                    <a:ext uri="{9D8B030D-6E8A-4147-A177-3AD203B41FA5}">
                      <a16:colId xmlns="" xmlns:a16="http://schemas.microsoft.com/office/drawing/2014/main" val="20000"/>
                    </a:ext>
                  </a:extLst>
                </a:gridCol>
                <a:gridCol w="914400">
                  <a:extLst>
                    <a:ext uri="{9D8B030D-6E8A-4147-A177-3AD203B41FA5}">
                      <a16:colId xmlns="" xmlns:a16="http://schemas.microsoft.com/office/drawing/2014/main" val="20001"/>
                    </a:ext>
                  </a:extLst>
                </a:gridCol>
                <a:gridCol w="2819400">
                  <a:extLst>
                    <a:ext uri="{9D8B030D-6E8A-4147-A177-3AD203B41FA5}">
                      <a16:colId xmlns="" xmlns:a16="http://schemas.microsoft.com/office/drawing/2014/main" val="20002"/>
                    </a:ext>
                  </a:extLst>
                </a:gridCol>
                <a:gridCol w="4571999">
                  <a:extLst>
                    <a:ext uri="{9D8B030D-6E8A-4147-A177-3AD203B41FA5}">
                      <a16:colId xmlns="" xmlns:a16="http://schemas.microsoft.com/office/drawing/2014/main" val="20003"/>
                    </a:ext>
                  </a:extLst>
                </a:gridCol>
              </a:tblGrid>
              <a:tr h="148262">
                <a:tc>
                  <a:txBody>
                    <a:bodyPr/>
                    <a:lstStyle/>
                    <a:p>
                      <a:pPr algn="l" fontAlgn="ctr"/>
                      <a:r>
                        <a:rPr lang="en-US" sz="1200" b="0" i="0" u="none" strike="noStrike" dirty="0">
                          <a:solidFill>
                            <a:srgbClr val="1F497D"/>
                          </a:solidFill>
                          <a:effectLst/>
                          <a:latin typeface="Calibri"/>
                        </a:rPr>
                        <a:t>Date</a:t>
                      </a:r>
                    </a:p>
                  </a:txBody>
                  <a:tcPr marL="6131" marR="6131" marT="613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1F497D"/>
                          </a:solidFill>
                          <a:effectLst/>
                          <a:latin typeface="Calibri"/>
                        </a:rPr>
                        <a:t>Day</a:t>
                      </a:r>
                    </a:p>
                  </a:txBody>
                  <a:tcPr marL="6131" marR="6131" marT="613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1F497D"/>
                          </a:solidFill>
                          <a:effectLst/>
                          <a:latin typeface="Calibri"/>
                        </a:rPr>
                        <a:t>Activity</a:t>
                      </a:r>
                    </a:p>
                  </a:txBody>
                  <a:tcPr marL="6131" marR="6131" marT="613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1F497D"/>
                          </a:solidFill>
                          <a:effectLst/>
                          <a:latin typeface="Calibri"/>
                        </a:rPr>
                        <a:t>Responsibility</a:t>
                      </a:r>
                    </a:p>
                  </a:txBody>
                  <a:tcPr marL="6131" marR="6131" marT="613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0"/>
                  </a:ext>
                </a:extLst>
              </a:tr>
              <a:tr h="148262">
                <a:tc>
                  <a:txBody>
                    <a:bodyPr/>
                    <a:lstStyle/>
                    <a:p>
                      <a:pPr algn="r" fontAlgn="ctr"/>
                      <a:r>
                        <a:rPr lang="en-US" sz="1200" b="0" i="0" u="none" strike="noStrike">
                          <a:solidFill>
                            <a:srgbClr val="1F497D"/>
                          </a:solidFill>
                          <a:effectLst/>
                          <a:latin typeface="Calibri"/>
                        </a:rPr>
                        <a:t>10-Jan</a:t>
                      </a:r>
                    </a:p>
                  </a:txBody>
                  <a:tcPr marL="6131" marR="6131" marT="613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79646"/>
                    </a:solidFill>
                  </a:tcPr>
                </a:tc>
                <a:tc>
                  <a:txBody>
                    <a:bodyPr/>
                    <a:lstStyle/>
                    <a:p>
                      <a:pPr algn="l" fontAlgn="ctr"/>
                      <a:r>
                        <a:rPr lang="en-US" sz="1200" b="0" i="0" u="none" strike="noStrike">
                          <a:solidFill>
                            <a:srgbClr val="1F497D"/>
                          </a:solidFill>
                          <a:effectLst/>
                          <a:latin typeface="Calibri"/>
                        </a:rPr>
                        <a:t>Tuesday</a:t>
                      </a:r>
                    </a:p>
                  </a:txBody>
                  <a:tcPr marL="6131" marR="6131" marT="613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79646"/>
                    </a:solidFill>
                  </a:tcPr>
                </a:tc>
                <a:tc>
                  <a:txBody>
                    <a:bodyPr/>
                    <a:lstStyle/>
                    <a:p>
                      <a:pPr algn="l" fontAlgn="ctr"/>
                      <a:r>
                        <a:rPr lang="en-US" sz="1200" b="0" i="0" u="none" strike="noStrike">
                          <a:solidFill>
                            <a:srgbClr val="1F497D"/>
                          </a:solidFill>
                          <a:effectLst/>
                          <a:latin typeface="Calibri"/>
                        </a:rPr>
                        <a:t>Share the diagnostic meetings slots</a:t>
                      </a:r>
                    </a:p>
                  </a:txBody>
                  <a:tcPr marL="6131" marR="6131" marT="613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79646"/>
                    </a:solidFill>
                  </a:tcPr>
                </a:tc>
                <a:tc>
                  <a:txBody>
                    <a:bodyPr/>
                    <a:lstStyle/>
                    <a:p>
                      <a:pPr algn="l" fontAlgn="ctr"/>
                      <a:r>
                        <a:rPr lang="en-US" sz="1200" b="0" i="0" u="none" strike="noStrike">
                          <a:solidFill>
                            <a:srgbClr val="1F497D"/>
                          </a:solidFill>
                          <a:effectLst/>
                          <a:latin typeface="Calibri"/>
                        </a:rPr>
                        <a:t>MaynardLeigh</a:t>
                      </a:r>
                    </a:p>
                  </a:txBody>
                  <a:tcPr marL="6131" marR="6131" marT="613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79646"/>
                    </a:solidFill>
                  </a:tcPr>
                </a:tc>
                <a:extLst>
                  <a:ext uri="{0D108BD9-81ED-4DB2-BD59-A6C34878D82A}">
                    <a16:rowId xmlns="" xmlns:a16="http://schemas.microsoft.com/office/drawing/2014/main" val="10001"/>
                  </a:ext>
                </a:extLst>
              </a:tr>
              <a:tr h="275344">
                <a:tc>
                  <a:txBody>
                    <a:bodyPr/>
                    <a:lstStyle/>
                    <a:p>
                      <a:pPr algn="r" fontAlgn="ctr"/>
                      <a:r>
                        <a:rPr lang="en-US" sz="1200" b="0" i="0" u="none" strike="noStrike">
                          <a:solidFill>
                            <a:srgbClr val="1F497D"/>
                          </a:solidFill>
                          <a:effectLst/>
                          <a:latin typeface="Calibri"/>
                        </a:rPr>
                        <a:t>11-Jan</a:t>
                      </a:r>
                    </a:p>
                  </a:txBody>
                  <a:tcPr marL="6131" marR="6131" marT="613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1F497D"/>
                          </a:solidFill>
                          <a:effectLst/>
                          <a:latin typeface="Calibri"/>
                        </a:rPr>
                        <a:t>Wednesday</a:t>
                      </a:r>
                    </a:p>
                  </a:txBody>
                  <a:tcPr marL="6131" marR="6131" marT="613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1F497D"/>
                          </a:solidFill>
                          <a:effectLst/>
                          <a:latin typeface="Calibri"/>
                        </a:rPr>
                        <a:t>Participant Profile Sheet with Participants details </a:t>
                      </a:r>
                    </a:p>
                  </a:txBody>
                  <a:tcPr marL="6131" marR="6131" marT="613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1F497D"/>
                          </a:solidFill>
                          <a:effectLst/>
                          <a:latin typeface="Calibri"/>
                        </a:rPr>
                        <a:t>Genpact </a:t>
                      </a:r>
                      <a:r>
                        <a:rPr lang="en-US" sz="1100" b="0" i="1" u="none" strike="noStrike">
                          <a:solidFill>
                            <a:srgbClr val="1F497D"/>
                          </a:solidFill>
                          <a:effectLst/>
                          <a:latin typeface="Calibri"/>
                        </a:rPr>
                        <a:t>to send us the sheet by 11</a:t>
                      </a:r>
                      <a:r>
                        <a:rPr lang="en-US" sz="1100" b="0" i="1" u="none" strike="noStrike" baseline="30000">
                          <a:solidFill>
                            <a:srgbClr val="1F497D"/>
                          </a:solidFill>
                          <a:effectLst/>
                          <a:latin typeface="Calibri"/>
                        </a:rPr>
                        <a:t>th</a:t>
                      </a:r>
                      <a:r>
                        <a:rPr lang="en-US" sz="1100" b="0" i="1" u="none" strike="noStrike">
                          <a:solidFill>
                            <a:srgbClr val="1F497D"/>
                          </a:solidFill>
                          <a:effectLst/>
                          <a:latin typeface="Calibri"/>
                        </a:rPr>
                        <a:t> Jan</a:t>
                      </a:r>
                      <a:endParaRPr lang="en-US" sz="1200" b="0" i="0" u="none" strike="noStrike">
                        <a:solidFill>
                          <a:srgbClr val="1F497D"/>
                        </a:solidFill>
                        <a:effectLst/>
                        <a:latin typeface="Calibri"/>
                      </a:endParaRPr>
                    </a:p>
                  </a:txBody>
                  <a:tcPr marL="6131" marR="6131" marT="613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2"/>
                  </a:ext>
                </a:extLst>
              </a:tr>
              <a:tr h="255575">
                <a:tc>
                  <a:txBody>
                    <a:bodyPr/>
                    <a:lstStyle/>
                    <a:p>
                      <a:pPr algn="r" fontAlgn="ctr"/>
                      <a:r>
                        <a:rPr lang="en-US" sz="1200" b="0" i="0" u="none" strike="noStrike">
                          <a:solidFill>
                            <a:srgbClr val="1F497D"/>
                          </a:solidFill>
                          <a:effectLst/>
                          <a:latin typeface="Calibri"/>
                        </a:rPr>
                        <a:t>12-Jan</a:t>
                      </a:r>
                    </a:p>
                  </a:txBody>
                  <a:tcPr marL="6131" marR="6131" marT="613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79646"/>
                    </a:solidFill>
                  </a:tcPr>
                </a:tc>
                <a:tc>
                  <a:txBody>
                    <a:bodyPr/>
                    <a:lstStyle/>
                    <a:p>
                      <a:pPr algn="l" fontAlgn="ctr"/>
                      <a:r>
                        <a:rPr lang="en-US" sz="1200" b="0" i="0" u="none" strike="noStrike">
                          <a:solidFill>
                            <a:srgbClr val="1F497D"/>
                          </a:solidFill>
                          <a:effectLst/>
                          <a:latin typeface="Calibri"/>
                        </a:rPr>
                        <a:t>Thursday</a:t>
                      </a:r>
                    </a:p>
                  </a:txBody>
                  <a:tcPr marL="6131" marR="6131" marT="613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79646"/>
                    </a:solidFill>
                  </a:tcPr>
                </a:tc>
                <a:tc>
                  <a:txBody>
                    <a:bodyPr/>
                    <a:lstStyle/>
                    <a:p>
                      <a:pPr algn="l" fontAlgn="ctr"/>
                      <a:r>
                        <a:rPr lang="en-US" sz="1200" b="0" i="0" u="none" strike="noStrike">
                          <a:solidFill>
                            <a:srgbClr val="1F497D"/>
                          </a:solidFill>
                          <a:effectLst/>
                          <a:latin typeface="Calibri"/>
                        </a:rPr>
                        <a:t>Genpact to share the the confirmed meeting slots for Diagnosis</a:t>
                      </a:r>
                    </a:p>
                  </a:txBody>
                  <a:tcPr marL="6131" marR="6131" marT="613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79646"/>
                    </a:solidFill>
                  </a:tcPr>
                </a:tc>
                <a:tc>
                  <a:txBody>
                    <a:bodyPr/>
                    <a:lstStyle/>
                    <a:p>
                      <a:pPr algn="l" fontAlgn="ctr"/>
                      <a:r>
                        <a:rPr lang="en-US" sz="1200" b="0" i="0" u="none" strike="noStrike">
                          <a:solidFill>
                            <a:srgbClr val="1F497D"/>
                          </a:solidFill>
                          <a:effectLst/>
                          <a:latin typeface="Calibri"/>
                        </a:rPr>
                        <a:t>Genpact</a:t>
                      </a:r>
                    </a:p>
                  </a:txBody>
                  <a:tcPr marL="6131" marR="6131" marT="613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79646"/>
                    </a:solidFill>
                  </a:tcPr>
                </a:tc>
                <a:extLst>
                  <a:ext uri="{0D108BD9-81ED-4DB2-BD59-A6C34878D82A}">
                    <a16:rowId xmlns="" xmlns:a16="http://schemas.microsoft.com/office/drawing/2014/main" val="10003"/>
                  </a:ext>
                </a:extLst>
              </a:tr>
              <a:tr h="628349">
                <a:tc>
                  <a:txBody>
                    <a:bodyPr/>
                    <a:lstStyle/>
                    <a:p>
                      <a:pPr algn="r" fontAlgn="ctr"/>
                      <a:r>
                        <a:rPr lang="en-US" sz="1200" b="0" i="0" u="none" strike="noStrike">
                          <a:solidFill>
                            <a:srgbClr val="1F497D"/>
                          </a:solidFill>
                          <a:effectLst/>
                          <a:latin typeface="Calibri"/>
                        </a:rPr>
                        <a:t>12-Jan</a:t>
                      </a:r>
                    </a:p>
                  </a:txBody>
                  <a:tcPr marL="6131" marR="6131" marT="613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1F497D"/>
                          </a:solidFill>
                          <a:effectLst/>
                          <a:latin typeface="Calibri"/>
                        </a:rPr>
                        <a:t>Thursday</a:t>
                      </a:r>
                    </a:p>
                  </a:txBody>
                  <a:tcPr marL="6131" marR="6131" marT="613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1F497D"/>
                          </a:solidFill>
                          <a:effectLst/>
                          <a:latin typeface="Calibri"/>
                        </a:rPr>
                        <a:t>Initiate Personal Impact Profile for all participants</a:t>
                      </a:r>
                    </a:p>
                  </a:txBody>
                  <a:tcPr marL="6131" marR="6131" marT="613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1F497D"/>
                          </a:solidFill>
                          <a:effectLst/>
                          <a:latin typeface="Calibri"/>
                        </a:rPr>
                        <a:t>Maynardleigh - </a:t>
                      </a:r>
                      <a:r>
                        <a:rPr lang="en-US" sz="1100" b="0" i="1" u="none" strike="noStrike">
                          <a:solidFill>
                            <a:srgbClr val="1F497D"/>
                          </a:solidFill>
                          <a:effectLst/>
                          <a:latin typeface="Calibri"/>
                        </a:rPr>
                        <a:t>We will send an introductory email to Participants about Personal Impact Profile , they would also receive an auto generate emails from the online tool.</a:t>
                      </a:r>
                      <a:r>
                        <a:rPr lang="en-US" sz="1100" b="0" i="0" u="none" strike="noStrike">
                          <a:solidFill>
                            <a:srgbClr val="1F497D"/>
                          </a:solidFill>
                          <a:effectLst/>
                          <a:latin typeface="Calibri"/>
                        </a:rPr>
                        <a:t> </a:t>
                      </a:r>
                      <a:endParaRPr lang="en-US" sz="1200" b="0" i="0" u="none" strike="noStrike">
                        <a:solidFill>
                          <a:srgbClr val="1F497D"/>
                        </a:solidFill>
                        <a:effectLst/>
                        <a:latin typeface="Calibri"/>
                      </a:endParaRPr>
                    </a:p>
                  </a:txBody>
                  <a:tcPr marL="6131" marR="6131" marT="613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4"/>
                  </a:ext>
                </a:extLst>
              </a:tr>
              <a:tr h="388305">
                <a:tc>
                  <a:txBody>
                    <a:bodyPr/>
                    <a:lstStyle/>
                    <a:p>
                      <a:pPr algn="r" fontAlgn="ctr"/>
                      <a:r>
                        <a:rPr lang="en-US" sz="1200" b="0" i="0" u="none" strike="noStrike">
                          <a:solidFill>
                            <a:srgbClr val="1F497D"/>
                          </a:solidFill>
                          <a:effectLst/>
                          <a:latin typeface="Calibri"/>
                        </a:rPr>
                        <a:t>12-Jan</a:t>
                      </a:r>
                    </a:p>
                  </a:txBody>
                  <a:tcPr marL="6131" marR="6131" marT="613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ctr"/>
                      <a:r>
                        <a:rPr lang="en-US" sz="1200" b="0" i="0" u="none" strike="noStrike" dirty="0">
                          <a:solidFill>
                            <a:srgbClr val="1F497D"/>
                          </a:solidFill>
                          <a:effectLst/>
                          <a:latin typeface="Calibri"/>
                        </a:rPr>
                        <a:t>Thursday</a:t>
                      </a:r>
                    </a:p>
                  </a:txBody>
                  <a:tcPr marL="6131" marR="6131" marT="613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1F497D"/>
                          </a:solidFill>
                          <a:effectLst/>
                          <a:latin typeface="Calibri"/>
                        </a:rPr>
                        <a:t>Coaching Call Schedule to be sent </a:t>
                      </a:r>
                    </a:p>
                  </a:txBody>
                  <a:tcPr marL="6131" marR="6131" marT="613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1F497D"/>
                          </a:solidFill>
                          <a:effectLst/>
                          <a:latin typeface="Calibri"/>
                        </a:rPr>
                        <a:t>MaynardLeigh </a:t>
                      </a:r>
                      <a:r>
                        <a:rPr lang="en-US" sz="1100" b="0" i="1" u="none" strike="noStrike">
                          <a:solidFill>
                            <a:srgbClr val="1F497D"/>
                          </a:solidFill>
                          <a:effectLst/>
                          <a:latin typeface="Calibri"/>
                        </a:rPr>
                        <a:t>shall send the coaching call schedule with the timeslots and batches accordingly</a:t>
                      </a:r>
                      <a:r>
                        <a:rPr lang="en-US" sz="1100" b="0" i="0" u="none" strike="noStrike">
                          <a:solidFill>
                            <a:srgbClr val="1F497D"/>
                          </a:solidFill>
                          <a:effectLst/>
                          <a:latin typeface="Calibri"/>
                        </a:rPr>
                        <a:t> </a:t>
                      </a:r>
                      <a:endParaRPr lang="en-US" sz="1200" b="0" i="0" u="none" strike="noStrike">
                        <a:solidFill>
                          <a:srgbClr val="1F497D"/>
                        </a:solidFill>
                        <a:effectLst/>
                        <a:latin typeface="Calibri"/>
                      </a:endParaRPr>
                    </a:p>
                  </a:txBody>
                  <a:tcPr marL="6131" marR="6131" marT="613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5"/>
                  </a:ext>
                </a:extLst>
              </a:tr>
              <a:tr h="388305">
                <a:tc>
                  <a:txBody>
                    <a:bodyPr/>
                    <a:lstStyle/>
                    <a:p>
                      <a:pPr algn="l" fontAlgn="ctr"/>
                      <a:r>
                        <a:rPr lang="en-US" sz="1200" b="0" i="0" u="none" strike="noStrike">
                          <a:solidFill>
                            <a:srgbClr val="1F497D"/>
                          </a:solidFill>
                          <a:effectLst/>
                          <a:latin typeface="Calibri"/>
                        </a:rPr>
                        <a:t>16-17 January</a:t>
                      </a:r>
                    </a:p>
                  </a:txBody>
                  <a:tcPr marL="6131" marR="6131" marT="613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79646"/>
                    </a:solidFill>
                  </a:tcPr>
                </a:tc>
                <a:tc>
                  <a:txBody>
                    <a:bodyPr/>
                    <a:lstStyle/>
                    <a:p>
                      <a:pPr algn="l" fontAlgn="ctr"/>
                      <a:r>
                        <a:rPr lang="en-US" sz="1200" b="0" i="0" u="none" strike="noStrike">
                          <a:solidFill>
                            <a:srgbClr val="1F497D"/>
                          </a:solidFill>
                          <a:effectLst/>
                          <a:latin typeface="Calibri"/>
                        </a:rPr>
                        <a:t>Monday and Tuesday</a:t>
                      </a:r>
                    </a:p>
                  </a:txBody>
                  <a:tcPr marL="6131" marR="6131" marT="613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79646"/>
                    </a:solidFill>
                  </a:tcPr>
                </a:tc>
                <a:tc>
                  <a:txBody>
                    <a:bodyPr/>
                    <a:lstStyle/>
                    <a:p>
                      <a:pPr algn="l" fontAlgn="ctr"/>
                      <a:r>
                        <a:rPr lang="en-US" sz="1200" b="0" i="0" u="none" strike="noStrike">
                          <a:solidFill>
                            <a:srgbClr val="1F497D"/>
                          </a:solidFill>
                          <a:effectLst/>
                          <a:latin typeface="Calibri"/>
                        </a:rPr>
                        <a:t>Diagnostic Meetings are scheduled</a:t>
                      </a:r>
                    </a:p>
                  </a:txBody>
                  <a:tcPr marL="6131" marR="6131" marT="613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79646"/>
                    </a:solidFill>
                  </a:tcPr>
                </a:tc>
                <a:tc>
                  <a:txBody>
                    <a:bodyPr/>
                    <a:lstStyle/>
                    <a:p>
                      <a:pPr algn="l" fontAlgn="ctr"/>
                      <a:r>
                        <a:rPr lang="en-US" sz="1200" b="0" i="0" u="none" strike="noStrike">
                          <a:solidFill>
                            <a:srgbClr val="1F497D"/>
                          </a:solidFill>
                          <a:effectLst/>
                          <a:latin typeface="Calibri"/>
                        </a:rPr>
                        <a:t>MaynardLeigh </a:t>
                      </a:r>
                      <a:r>
                        <a:rPr lang="en-US" sz="1100" b="0" i="1" u="none" strike="noStrike">
                          <a:solidFill>
                            <a:srgbClr val="1F497D"/>
                          </a:solidFill>
                          <a:effectLst/>
                          <a:latin typeface="Calibri"/>
                        </a:rPr>
                        <a:t>consultant spents two days meeting target participants, Genpact to manage the logistics.</a:t>
                      </a:r>
                      <a:endParaRPr lang="en-US" sz="1200" b="0" i="0" u="none" strike="noStrike">
                        <a:solidFill>
                          <a:srgbClr val="1F497D"/>
                        </a:solidFill>
                        <a:effectLst/>
                        <a:latin typeface="Calibri"/>
                      </a:endParaRPr>
                    </a:p>
                  </a:txBody>
                  <a:tcPr marL="6131" marR="6131" marT="613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79646"/>
                    </a:solidFill>
                  </a:tcPr>
                </a:tc>
                <a:extLst>
                  <a:ext uri="{0D108BD9-81ED-4DB2-BD59-A6C34878D82A}">
                    <a16:rowId xmlns="" xmlns:a16="http://schemas.microsoft.com/office/drawing/2014/main" val="10006"/>
                  </a:ext>
                </a:extLst>
              </a:tr>
              <a:tr h="368837">
                <a:tc>
                  <a:txBody>
                    <a:bodyPr/>
                    <a:lstStyle/>
                    <a:p>
                      <a:pPr algn="r" fontAlgn="ctr"/>
                      <a:r>
                        <a:rPr lang="en-US" sz="1200" b="0" i="0" u="none" strike="noStrike">
                          <a:solidFill>
                            <a:srgbClr val="1F497D"/>
                          </a:solidFill>
                          <a:effectLst/>
                          <a:latin typeface="Calibri"/>
                        </a:rPr>
                        <a:t>19-Jan</a:t>
                      </a:r>
                    </a:p>
                  </a:txBody>
                  <a:tcPr marL="6131" marR="6131" marT="613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1F497D"/>
                          </a:solidFill>
                          <a:effectLst/>
                          <a:latin typeface="Calibri"/>
                        </a:rPr>
                        <a:t>Thursday</a:t>
                      </a:r>
                    </a:p>
                  </a:txBody>
                  <a:tcPr marL="6131" marR="6131" marT="613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1F497D"/>
                          </a:solidFill>
                          <a:effectLst/>
                          <a:latin typeface="Calibri"/>
                        </a:rPr>
                        <a:t>Charisma Effect Books couriered</a:t>
                      </a:r>
                    </a:p>
                  </a:txBody>
                  <a:tcPr marL="6131" marR="6131" marT="613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ctr"/>
                      <a:r>
                        <a:rPr lang="en-US" sz="1200" b="0" i="0" u="none" strike="noStrike" dirty="0" err="1">
                          <a:solidFill>
                            <a:srgbClr val="1F497D"/>
                          </a:solidFill>
                          <a:effectLst/>
                          <a:latin typeface="Calibri"/>
                        </a:rPr>
                        <a:t>MaynardLeigh</a:t>
                      </a:r>
                      <a:r>
                        <a:rPr lang="en-US" sz="1200" b="0" i="0" u="none" strike="noStrike" dirty="0">
                          <a:solidFill>
                            <a:srgbClr val="1F497D"/>
                          </a:solidFill>
                          <a:effectLst/>
                          <a:latin typeface="Calibri"/>
                        </a:rPr>
                        <a:t>, </a:t>
                      </a:r>
                      <a:r>
                        <a:rPr lang="en-US" sz="1100" b="0" i="1" u="none" strike="noStrike" dirty="0">
                          <a:solidFill>
                            <a:srgbClr val="1F497D"/>
                          </a:solidFill>
                          <a:effectLst/>
                          <a:latin typeface="Calibri"/>
                        </a:rPr>
                        <a:t>we shall courier the Charisma Effect to the </a:t>
                      </a:r>
                      <a:r>
                        <a:rPr lang="en-US" sz="1100" b="0" i="1" u="none" strike="noStrike" dirty="0" err="1">
                          <a:solidFill>
                            <a:srgbClr val="1F497D"/>
                          </a:solidFill>
                          <a:effectLst/>
                          <a:latin typeface="Calibri"/>
                        </a:rPr>
                        <a:t>Genpact</a:t>
                      </a:r>
                      <a:r>
                        <a:rPr lang="en-US" sz="1100" b="0" i="1" u="none" strike="noStrike" dirty="0">
                          <a:solidFill>
                            <a:srgbClr val="1F497D"/>
                          </a:solidFill>
                          <a:effectLst/>
                          <a:latin typeface="Calibri"/>
                        </a:rPr>
                        <a:t> office which is to be handed over to the participants before the Coaching calls</a:t>
                      </a:r>
                      <a:endParaRPr lang="en-US" sz="1200" b="0" i="0" u="none" strike="noStrike" dirty="0">
                        <a:solidFill>
                          <a:srgbClr val="1F497D"/>
                        </a:solidFill>
                        <a:effectLst/>
                        <a:latin typeface="Calibri"/>
                      </a:endParaRPr>
                    </a:p>
                  </a:txBody>
                  <a:tcPr marL="6131" marR="6131" marT="613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7"/>
                  </a:ext>
                </a:extLst>
              </a:tr>
              <a:tr h="268284">
                <a:tc>
                  <a:txBody>
                    <a:bodyPr/>
                    <a:lstStyle/>
                    <a:p>
                      <a:pPr algn="r" fontAlgn="ctr"/>
                      <a:r>
                        <a:rPr lang="en-US" sz="1200" b="0" i="0" u="none" strike="noStrike">
                          <a:solidFill>
                            <a:srgbClr val="1F497D"/>
                          </a:solidFill>
                          <a:effectLst/>
                          <a:latin typeface="Calibri"/>
                        </a:rPr>
                        <a:t>23-Jan</a:t>
                      </a:r>
                    </a:p>
                  </a:txBody>
                  <a:tcPr marL="6131" marR="6131" marT="613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79646"/>
                    </a:solidFill>
                  </a:tcPr>
                </a:tc>
                <a:tc>
                  <a:txBody>
                    <a:bodyPr/>
                    <a:lstStyle/>
                    <a:p>
                      <a:pPr algn="l" fontAlgn="ctr"/>
                      <a:r>
                        <a:rPr lang="en-US" sz="1200" b="0" i="0" u="none" strike="noStrike">
                          <a:solidFill>
                            <a:srgbClr val="1F497D"/>
                          </a:solidFill>
                          <a:effectLst/>
                          <a:latin typeface="Calibri"/>
                        </a:rPr>
                        <a:t>Monday</a:t>
                      </a:r>
                    </a:p>
                  </a:txBody>
                  <a:tcPr marL="6131" marR="6131" marT="613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79646"/>
                    </a:solidFill>
                  </a:tcPr>
                </a:tc>
                <a:tc>
                  <a:txBody>
                    <a:bodyPr/>
                    <a:lstStyle/>
                    <a:p>
                      <a:pPr algn="l" fontAlgn="ctr"/>
                      <a:r>
                        <a:rPr lang="en-US" sz="1200" b="0" i="0" u="none" strike="noStrike">
                          <a:solidFill>
                            <a:srgbClr val="1F497D"/>
                          </a:solidFill>
                          <a:effectLst/>
                          <a:latin typeface="Calibri"/>
                        </a:rPr>
                        <a:t>MaynardLeigh- Workshop design presentation</a:t>
                      </a:r>
                    </a:p>
                  </a:txBody>
                  <a:tcPr marL="6131" marR="6131" marT="613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79646"/>
                    </a:solidFill>
                  </a:tcPr>
                </a:tc>
                <a:tc>
                  <a:txBody>
                    <a:bodyPr/>
                    <a:lstStyle/>
                    <a:p>
                      <a:pPr algn="l" fontAlgn="ctr"/>
                      <a:r>
                        <a:rPr lang="en-US" sz="1200" b="0" i="0" u="none" strike="noStrike">
                          <a:solidFill>
                            <a:srgbClr val="1F497D"/>
                          </a:solidFill>
                          <a:effectLst/>
                          <a:latin typeface="Calibri"/>
                        </a:rPr>
                        <a:t>MaynardLeigh </a:t>
                      </a:r>
                      <a:r>
                        <a:rPr lang="en-US" sz="1100" b="0" i="1" u="none" strike="noStrike">
                          <a:solidFill>
                            <a:srgbClr val="1F497D"/>
                          </a:solidFill>
                          <a:effectLst/>
                          <a:latin typeface="Calibri"/>
                        </a:rPr>
                        <a:t>presents the workshop timelines to Genpact stakeholders</a:t>
                      </a:r>
                      <a:endParaRPr lang="en-US" sz="1200" b="0" i="0" u="none" strike="noStrike">
                        <a:solidFill>
                          <a:srgbClr val="1F497D"/>
                        </a:solidFill>
                        <a:effectLst/>
                        <a:latin typeface="Calibri"/>
                      </a:endParaRPr>
                    </a:p>
                  </a:txBody>
                  <a:tcPr marL="6131" marR="6131" marT="613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79646"/>
                    </a:solidFill>
                  </a:tcPr>
                </a:tc>
                <a:extLst>
                  <a:ext uri="{0D108BD9-81ED-4DB2-BD59-A6C34878D82A}">
                    <a16:rowId xmlns="" xmlns:a16="http://schemas.microsoft.com/office/drawing/2014/main" val="10008"/>
                  </a:ext>
                </a:extLst>
              </a:tr>
              <a:tr h="268284">
                <a:tc>
                  <a:txBody>
                    <a:bodyPr/>
                    <a:lstStyle/>
                    <a:p>
                      <a:pPr algn="r" fontAlgn="ctr"/>
                      <a:r>
                        <a:rPr lang="en-US" sz="1200" b="0" i="0" u="none" strike="noStrike">
                          <a:solidFill>
                            <a:srgbClr val="1F497D"/>
                          </a:solidFill>
                          <a:effectLst/>
                          <a:latin typeface="Calibri"/>
                        </a:rPr>
                        <a:t>23-Jan</a:t>
                      </a:r>
                    </a:p>
                  </a:txBody>
                  <a:tcPr marL="6131" marR="6131" marT="613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1F497D"/>
                          </a:solidFill>
                          <a:effectLst/>
                          <a:latin typeface="Calibri"/>
                        </a:rPr>
                        <a:t>Monday</a:t>
                      </a:r>
                    </a:p>
                  </a:txBody>
                  <a:tcPr marL="6131" marR="6131" marT="613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1F497D"/>
                          </a:solidFill>
                          <a:effectLst/>
                          <a:latin typeface="Calibri"/>
                        </a:rPr>
                        <a:t>Final Coaching Call Schedule to be received </a:t>
                      </a:r>
                    </a:p>
                  </a:txBody>
                  <a:tcPr marL="6131" marR="6131" marT="613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1F497D"/>
                          </a:solidFill>
                          <a:effectLst/>
                          <a:latin typeface="Calibri"/>
                        </a:rPr>
                        <a:t>Genpact </a:t>
                      </a:r>
                      <a:r>
                        <a:rPr lang="en-US" sz="1100" b="0" i="1" u="none" strike="noStrike">
                          <a:solidFill>
                            <a:srgbClr val="1F497D"/>
                          </a:solidFill>
                          <a:effectLst/>
                          <a:latin typeface="Calibri"/>
                        </a:rPr>
                        <a:t>to schedule the calls and send the final schedule to us</a:t>
                      </a:r>
                      <a:endParaRPr lang="en-US" sz="1200" b="0" i="0" u="none" strike="noStrike">
                        <a:solidFill>
                          <a:srgbClr val="1F497D"/>
                        </a:solidFill>
                        <a:effectLst/>
                        <a:latin typeface="Calibri"/>
                      </a:endParaRPr>
                    </a:p>
                  </a:txBody>
                  <a:tcPr marL="6131" marR="6131" marT="613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9"/>
                  </a:ext>
                </a:extLst>
              </a:tr>
              <a:tr h="289464">
                <a:tc>
                  <a:txBody>
                    <a:bodyPr/>
                    <a:lstStyle/>
                    <a:p>
                      <a:pPr algn="l" fontAlgn="ctr"/>
                      <a:r>
                        <a:rPr lang="en-US" sz="1200" b="0" i="0" u="none" strike="noStrike">
                          <a:solidFill>
                            <a:srgbClr val="1F497D"/>
                          </a:solidFill>
                          <a:effectLst/>
                          <a:latin typeface="Calibri"/>
                        </a:rPr>
                        <a:t>30th Jan- 3rd Feb</a:t>
                      </a:r>
                    </a:p>
                  </a:txBody>
                  <a:tcPr marL="6131" marR="6131" marT="613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1F497D"/>
                          </a:solidFill>
                          <a:effectLst/>
                          <a:latin typeface="Calibri"/>
                        </a:rPr>
                        <a:t>Whole week</a:t>
                      </a:r>
                    </a:p>
                  </a:txBody>
                  <a:tcPr marL="6131" marR="6131" marT="613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1F497D"/>
                          </a:solidFill>
                          <a:effectLst/>
                          <a:latin typeface="Calibri"/>
                        </a:rPr>
                        <a:t>Coaching calls to be conducted by facilitators </a:t>
                      </a:r>
                    </a:p>
                  </a:txBody>
                  <a:tcPr marL="6131" marR="6131" marT="613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1F497D"/>
                          </a:solidFill>
                          <a:effectLst/>
                          <a:latin typeface="Calibri"/>
                        </a:rPr>
                        <a:t>Genpact &amp; Maynardleigh (Coordination) </a:t>
                      </a:r>
                    </a:p>
                  </a:txBody>
                  <a:tcPr marL="6131" marR="6131" marT="613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10"/>
                  </a:ext>
                </a:extLst>
              </a:tr>
              <a:tr h="388305">
                <a:tc>
                  <a:txBody>
                    <a:bodyPr/>
                    <a:lstStyle/>
                    <a:p>
                      <a:pPr algn="l" fontAlgn="ctr"/>
                      <a:r>
                        <a:rPr lang="en-US" sz="1200" b="0" i="0" u="none" strike="noStrike">
                          <a:solidFill>
                            <a:srgbClr val="1F497D"/>
                          </a:solidFill>
                          <a:effectLst/>
                          <a:latin typeface="Calibri"/>
                        </a:rPr>
                        <a:t>21</a:t>
                      </a:r>
                      <a:r>
                        <a:rPr lang="en-US" sz="1200" b="0" i="0" u="none" strike="noStrike" baseline="30000">
                          <a:solidFill>
                            <a:srgbClr val="1F497D"/>
                          </a:solidFill>
                          <a:effectLst/>
                          <a:latin typeface="Calibri"/>
                        </a:rPr>
                        <a:t>st</a:t>
                      </a:r>
                      <a:r>
                        <a:rPr lang="en-US" sz="1200" b="0" i="0" u="none" strike="noStrike">
                          <a:solidFill>
                            <a:srgbClr val="1F497D"/>
                          </a:solidFill>
                          <a:effectLst/>
                          <a:latin typeface="Calibri"/>
                        </a:rPr>
                        <a:t> &amp; 22</a:t>
                      </a:r>
                      <a:r>
                        <a:rPr lang="en-US" sz="1200" b="0" i="0" u="none" strike="noStrike" baseline="30000">
                          <a:solidFill>
                            <a:srgbClr val="1F497D"/>
                          </a:solidFill>
                          <a:effectLst/>
                          <a:latin typeface="Calibri"/>
                        </a:rPr>
                        <a:t>nd</a:t>
                      </a:r>
                      <a:r>
                        <a:rPr lang="en-US" sz="1200" b="0" i="0" u="none" strike="noStrike">
                          <a:solidFill>
                            <a:srgbClr val="1F497D"/>
                          </a:solidFill>
                          <a:effectLst/>
                          <a:latin typeface="Calibri"/>
                        </a:rPr>
                        <a:t> Feb</a:t>
                      </a:r>
                    </a:p>
                  </a:txBody>
                  <a:tcPr marL="6131" marR="6131" marT="613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1F497D"/>
                          </a:solidFill>
                          <a:effectLst/>
                          <a:latin typeface="Calibri"/>
                        </a:rPr>
                        <a:t>Tuesday &amp; Wednesday</a:t>
                      </a:r>
                    </a:p>
                  </a:txBody>
                  <a:tcPr marL="6131" marR="6131" marT="613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1F497D"/>
                          </a:solidFill>
                          <a:effectLst/>
                          <a:latin typeface="Calibri"/>
                        </a:rPr>
                        <a:t>Personal Impact Workshop</a:t>
                      </a:r>
                    </a:p>
                  </a:txBody>
                  <a:tcPr marL="6131" marR="6131" marT="613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ctr"/>
                      <a:r>
                        <a:rPr lang="en-US" sz="1100" b="0" i="1" u="none" strike="noStrike">
                          <a:solidFill>
                            <a:srgbClr val="1F497D"/>
                          </a:solidFill>
                          <a:effectLst/>
                          <a:latin typeface="Calibri"/>
                        </a:rPr>
                        <a:t>Venue, Lunch arrangements , things required for the workshop to be taken care by</a:t>
                      </a:r>
                      <a:r>
                        <a:rPr lang="en-US" sz="1100" b="0" i="0" u="none" strike="noStrike">
                          <a:solidFill>
                            <a:srgbClr val="1F497D"/>
                          </a:solidFill>
                          <a:effectLst/>
                          <a:latin typeface="Calibri"/>
                        </a:rPr>
                        <a:t> </a:t>
                      </a:r>
                      <a:r>
                        <a:rPr lang="en-US" sz="1200" b="0" i="0" u="none" strike="noStrike">
                          <a:solidFill>
                            <a:srgbClr val="1F497D"/>
                          </a:solidFill>
                          <a:effectLst/>
                          <a:latin typeface="Calibri"/>
                        </a:rPr>
                        <a:t>Genpact. </a:t>
                      </a:r>
                      <a:endParaRPr lang="en-US" sz="1100" b="0" i="1" u="none" strike="noStrike">
                        <a:solidFill>
                          <a:srgbClr val="1F497D"/>
                        </a:solidFill>
                        <a:effectLst/>
                        <a:latin typeface="Calibri"/>
                      </a:endParaRPr>
                    </a:p>
                  </a:txBody>
                  <a:tcPr marL="6131" marR="6131" marT="613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11"/>
                  </a:ext>
                </a:extLst>
              </a:tr>
              <a:tr h="388305">
                <a:tc>
                  <a:txBody>
                    <a:bodyPr/>
                    <a:lstStyle/>
                    <a:p>
                      <a:pPr algn="r" fontAlgn="ctr"/>
                      <a:r>
                        <a:rPr lang="en-US" sz="1200" b="0" i="0" u="none" strike="noStrike">
                          <a:solidFill>
                            <a:srgbClr val="1F497D"/>
                          </a:solidFill>
                          <a:effectLst/>
                          <a:latin typeface="Calibri"/>
                        </a:rPr>
                        <a:t>21-Feb</a:t>
                      </a:r>
                    </a:p>
                  </a:txBody>
                  <a:tcPr marL="6131" marR="6131" marT="613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1F497D"/>
                          </a:solidFill>
                          <a:effectLst/>
                          <a:latin typeface="Calibri"/>
                        </a:rPr>
                        <a:t>Tuesday</a:t>
                      </a:r>
                    </a:p>
                  </a:txBody>
                  <a:tcPr marL="6131" marR="6131" marT="613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1F497D"/>
                          </a:solidFill>
                          <a:effectLst/>
                          <a:latin typeface="Calibri"/>
                        </a:rPr>
                        <a:t>Progress IT – Online Goal Tracking Mechanism initiated</a:t>
                      </a:r>
                    </a:p>
                  </a:txBody>
                  <a:tcPr marL="6131" marR="6131" marT="613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1F497D"/>
                          </a:solidFill>
                          <a:effectLst/>
                          <a:latin typeface="Calibri"/>
                        </a:rPr>
                        <a:t>Maynardleigh </a:t>
                      </a:r>
                      <a:r>
                        <a:rPr lang="en-US" sz="1100" b="0" i="1" u="none" strike="noStrike">
                          <a:solidFill>
                            <a:srgbClr val="1F497D"/>
                          </a:solidFill>
                          <a:effectLst/>
                          <a:latin typeface="Calibri"/>
                        </a:rPr>
                        <a:t>sents the mail to the participants. Participants enter their goal post the workshop on 22nd/23rd Feb</a:t>
                      </a:r>
                      <a:endParaRPr lang="en-US" sz="1200" b="0" i="0" u="none" strike="noStrike">
                        <a:solidFill>
                          <a:srgbClr val="1F497D"/>
                        </a:solidFill>
                        <a:effectLst/>
                        <a:latin typeface="Calibri"/>
                      </a:endParaRPr>
                    </a:p>
                  </a:txBody>
                  <a:tcPr marL="6131" marR="6131" marT="613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12"/>
                  </a:ext>
                </a:extLst>
              </a:tr>
              <a:tr h="289464">
                <a:tc>
                  <a:txBody>
                    <a:bodyPr/>
                    <a:lstStyle/>
                    <a:p>
                      <a:pPr algn="l" fontAlgn="ctr"/>
                      <a:r>
                        <a:rPr lang="en-US" sz="1200" b="0" i="0" u="none" strike="noStrike">
                          <a:solidFill>
                            <a:srgbClr val="1F497D"/>
                          </a:solidFill>
                          <a:effectLst/>
                          <a:latin typeface="Calibri"/>
                        </a:rPr>
                        <a:t>9</a:t>
                      </a:r>
                      <a:r>
                        <a:rPr lang="en-US" sz="1200" b="0" i="0" u="none" strike="noStrike" baseline="30000">
                          <a:solidFill>
                            <a:srgbClr val="1F497D"/>
                          </a:solidFill>
                          <a:effectLst/>
                          <a:latin typeface="Calibri"/>
                        </a:rPr>
                        <a:t>th</a:t>
                      </a:r>
                      <a:r>
                        <a:rPr lang="en-US" sz="1200" b="0" i="0" u="none" strike="noStrike">
                          <a:solidFill>
                            <a:srgbClr val="1F497D"/>
                          </a:solidFill>
                          <a:effectLst/>
                          <a:latin typeface="Calibri"/>
                        </a:rPr>
                        <a:t> March</a:t>
                      </a:r>
                    </a:p>
                  </a:txBody>
                  <a:tcPr marL="6131" marR="6131" marT="613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1F497D"/>
                          </a:solidFill>
                          <a:effectLst/>
                          <a:latin typeface="Calibri"/>
                        </a:rPr>
                        <a:t>Thursday</a:t>
                      </a:r>
                    </a:p>
                  </a:txBody>
                  <a:tcPr marL="6131" marR="6131" marT="613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1F497D"/>
                          </a:solidFill>
                          <a:effectLst/>
                          <a:latin typeface="Calibri"/>
                        </a:rPr>
                        <a:t>In-Person Coaching Session Schedule to be sent </a:t>
                      </a:r>
                    </a:p>
                  </a:txBody>
                  <a:tcPr marL="6131" marR="6131" marT="613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1F497D"/>
                          </a:solidFill>
                          <a:effectLst/>
                          <a:latin typeface="Calibri"/>
                        </a:rPr>
                        <a:t>Maynardleigh</a:t>
                      </a:r>
                    </a:p>
                  </a:txBody>
                  <a:tcPr marL="6131" marR="6131" marT="613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13"/>
                  </a:ext>
                </a:extLst>
              </a:tr>
              <a:tr h="289464">
                <a:tc>
                  <a:txBody>
                    <a:bodyPr/>
                    <a:lstStyle/>
                    <a:p>
                      <a:pPr algn="l" fontAlgn="ctr"/>
                      <a:r>
                        <a:rPr lang="en-US" sz="1200" b="0" i="0" u="none" strike="noStrike">
                          <a:solidFill>
                            <a:srgbClr val="1F497D"/>
                          </a:solidFill>
                          <a:effectLst/>
                          <a:latin typeface="Calibri"/>
                        </a:rPr>
                        <a:t>20</a:t>
                      </a:r>
                      <a:r>
                        <a:rPr lang="en-US" sz="1200" b="0" i="0" u="none" strike="noStrike" baseline="30000">
                          <a:solidFill>
                            <a:srgbClr val="1F497D"/>
                          </a:solidFill>
                          <a:effectLst/>
                          <a:latin typeface="Calibri"/>
                        </a:rPr>
                        <a:t>th</a:t>
                      </a:r>
                      <a:r>
                        <a:rPr lang="en-US" sz="1200" b="0" i="0" u="none" strike="noStrike">
                          <a:solidFill>
                            <a:srgbClr val="1F497D"/>
                          </a:solidFill>
                          <a:effectLst/>
                          <a:latin typeface="Calibri"/>
                        </a:rPr>
                        <a:t> March </a:t>
                      </a:r>
                    </a:p>
                  </a:txBody>
                  <a:tcPr marL="6131" marR="6131" marT="613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1F497D"/>
                          </a:solidFill>
                          <a:effectLst/>
                          <a:latin typeface="Calibri"/>
                        </a:rPr>
                        <a:t>Monday</a:t>
                      </a:r>
                    </a:p>
                  </a:txBody>
                  <a:tcPr marL="6131" marR="6131" marT="613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1F497D"/>
                          </a:solidFill>
                          <a:effectLst/>
                          <a:latin typeface="Calibri"/>
                        </a:rPr>
                        <a:t>Final Coaching Session schedule to be received </a:t>
                      </a:r>
                    </a:p>
                  </a:txBody>
                  <a:tcPr marL="6131" marR="6131" marT="613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1F497D"/>
                          </a:solidFill>
                          <a:effectLst/>
                          <a:latin typeface="Calibri"/>
                        </a:rPr>
                        <a:t>Genpact</a:t>
                      </a:r>
                    </a:p>
                  </a:txBody>
                  <a:tcPr marL="6131" marR="6131" marT="613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14"/>
                  </a:ext>
                </a:extLst>
              </a:tr>
              <a:tr h="289464">
                <a:tc>
                  <a:txBody>
                    <a:bodyPr/>
                    <a:lstStyle/>
                    <a:p>
                      <a:pPr algn="l" fontAlgn="ctr"/>
                      <a:r>
                        <a:rPr lang="en-US" sz="1200" b="0" i="0" u="none" strike="noStrike">
                          <a:solidFill>
                            <a:srgbClr val="1F497D"/>
                          </a:solidFill>
                          <a:effectLst/>
                          <a:latin typeface="Calibri"/>
                        </a:rPr>
                        <a:t>To be decided </a:t>
                      </a:r>
                    </a:p>
                  </a:txBody>
                  <a:tcPr marL="6131" marR="6131" marT="613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1F497D"/>
                          </a:solidFill>
                          <a:effectLst/>
                          <a:latin typeface="Calibri"/>
                        </a:rPr>
                        <a:t>To be decided </a:t>
                      </a:r>
                    </a:p>
                  </a:txBody>
                  <a:tcPr marL="6131" marR="6131" marT="613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1F497D"/>
                          </a:solidFill>
                          <a:effectLst/>
                          <a:latin typeface="Calibri"/>
                        </a:rPr>
                        <a:t>One on One Coaching Session</a:t>
                      </a:r>
                    </a:p>
                  </a:txBody>
                  <a:tcPr marL="6131" marR="6131" marT="613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ctr"/>
                      <a:r>
                        <a:rPr lang="en-US" sz="1200" b="0" i="0" u="none" strike="noStrike" dirty="0" err="1">
                          <a:solidFill>
                            <a:srgbClr val="1F497D"/>
                          </a:solidFill>
                          <a:effectLst/>
                          <a:latin typeface="Calibri"/>
                        </a:rPr>
                        <a:t>Genpact</a:t>
                      </a:r>
                      <a:r>
                        <a:rPr lang="en-US" sz="1200" b="0" i="0" u="none" strike="noStrike" dirty="0">
                          <a:solidFill>
                            <a:srgbClr val="1F497D"/>
                          </a:solidFill>
                          <a:effectLst/>
                          <a:latin typeface="Calibri"/>
                        </a:rPr>
                        <a:t> &amp; Maynardleigh (Coordination)</a:t>
                      </a:r>
                    </a:p>
                  </a:txBody>
                  <a:tcPr marL="6131" marR="6131" marT="613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15"/>
                  </a:ext>
                </a:extLst>
              </a:tr>
            </a:tbl>
          </a:graphicData>
        </a:graphic>
      </p:graphicFrame>
    </p:spTree>
    <p:extLst>
      <p:ext uri="{BB962C8B-B14F-4D97-AF65-F5344CB8AC3E}">
        <p14:creationId xmlns:p14="http://schemas.microsoft.com/office/powerpoint/2010/main" val="19311575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nvPr>
        </p:nvGraphicFramePr>
        <p:xfrm>
          <a:off x="-1" y="838201"/>
          <a:ext cx="9144001" cy="5989320"/>
        </p:xfrm>
        <a:graphic>
          <a:graphicData uri="http://schemas.openxmlformats.org/drawingml/2006/table">
            <a:tbl>
              <a:tblPr>
                <a:tableStyleId>{AF606853-7671-496A-8E4F-DF71F8EC918B}</a:tableStyleId>
              </a:tblPr>
              <a:tblGrid>
                <a:gridCol w="4953000"/>
                <a:gridCol w="2590800"/>
                <a:gridCol w="1600201"/>
              </a:tblGrid>
              <a:tr h="306453">
                <a:tc gridSpan="3">
                  <a:txBody>
                    <a:bodyPr/>
                    <a:lstStyle/>
                    <a:p>
                      <a:pPr marL="0" marR="0" indent="0" algn="ctr" defTabSz="914400" rtl="0" eaLnBrk="1" fontAlgn="auto" latinLnBrk="0" hangingPunct="1">
                        <a:lnSpc>
                          <a:spcPct val="100000"/>
                        </a:lnSpc>
                        <a:spcBef>
                          <a:spcPts val="0"/>
                        </a:spcBef>
                        <a:spcAft>
                          <a:spcPts val="600"/>
                        </a:spcAft>
                        <a:buClrTx/>
                        <a:buSzTx/>
                        <a:buFontTx/>
                        <a:buNone/>
                        <a:tabLst/>
                        <a:defRPr/>
                      </a:pPr>
                      <a:r>
                        <a:rPr lang="en-US" sz="1600" b="1" kern="1200" baseline="0" dirty="0" smtClean="0">
                          <a:solidFill>
                            <a:srgbClr val="7030A0"/>
                          </a:solidFill>
                          <a:latin typeface="+mn-lt"/>
                          <a:ea typeface="+mn-ea"/>
                          <a:cs typeface="+mn-cs"/>
                        </a:rPr>
                        <a:t>Investment for One batch of The Personal  Impact Journey with 85 Participants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hMerge="1">
                  <a:txBody>
                    <a:bodyPr/>
                    <a:lstStyle/>
                    <a:p>
                      <a:pPr marL="0" marR="0" algn="l">
                        <a:spcBef>
                          <a:spcPts val="0"/>
                        </a:spcBef>
                        <a:spcAft>
                          <a:spcPts val="600"/>
                        </a:spcAft>
                      </a:pPr>
                      <a:endParaRPr lang="en-US" sz="1400" u="sng" dirty="0" smtClean="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marL="0" marR="0" algn="l" defTabSz="914400" rtl="0" eaLnBrk="1" latinLnBrk="0" hangingPunct="1">
                        <a:spcBef>
                          <a:spcPts val="0"/>
                        </a:spcBef>
                        <a:spcAft>
                          <a:spcPts val="600"/>
                        </a:spcAft>
                      </a:pPr>
                      <a:endParaRPr lang="en-US" sz="1400" kern="1200" dirty="0">
                        <a:solidFill>
                          <a:schemeClr val="tx1"/>
                        </a:solidFill>
                        <a:latin typeface="Arial"/>
                        <a:ea typeface="Times New Roman"/>
                        <a:cs typeface="Calibri"/>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807923">
                <a:tc>
                  <a:txBody>
                    <a:bodyPr/>
                    <a:lstStyle/>
                    <a:p>
                      <a:pPr marL="0" marR="0" indent="0" algn="l" defTabSz="914400" rtl="0" eaLnBrk="1" fontAlgn="auto" latinLnBrk="0" hangingPunct="1">
                        <a:lnSpc>
                          <a:spcPct val="100000"/>
                        </a:lnSpc>
                        <a:spcBef>
                          <a:spcPts val="0"/>
                        </a:spcBef>
                        <a:spcAft>
                          <a:spcPts val="600"/>
                        </a:spcAft>
                        <a:buClrTx/>
                        <a:buSzTx/>
                        <a:buFontTx/>
                        <a:buNone/>
                        <a:tabLst/>
                        <a:defRPr/>
                      </a:pPr>
                      <a:r>
                        <a:rPr lang="en-US" sz="1400" b="1" u="sng" baseline="0" dirty="0" smtClean="0">
                          <a:solidFill>
                            <a:schemeClr val="accent2"/>
                          </a:solidFill>
                        </a:rPr>
                        <a:t>Design and Diagnosis </a:t>
                      </a:r>
                      <a:r>
                        <a:rPr lang="en-US" sz="1400" u="sng" baseline="0" dirty="0" smtClean="0">
                          <a:solidFill>
                            <a:schemeClr val="accent2"/>
                          </a:solidFill>
                        </a:rPr>
                        <a:t>(One time investment)</a:t>
                      </a:r>
                      <a:endParaRPr lang="en-US" sz="1400" b="1" u="sng" baseline="0" dirty="0" smtClean="0">
                        <a:solidFill>
                          <a:schemeClr val="accent2"/>
                        </a:solidFill>
                      </a:endParaRPr>
                    </a:p>
                    <a:p>
                      <a:pPr marL="0" marR="0" indent="0" algn="l" defTabSz="914400" rtl="0" eaLnBrk="1" fontAlgn="auto" latinLnBrk="0" hangingPunct="1">
                        <a:lnSpc>
                          <a:spcPct val="100000"/>
                        </a:lnSpc>
                        <a:spcBef>
                          <a:spcPts val="0"/>
                        </a:spcBef>
                        <a:spcAft>
                          <a:spcPts val="600"/>
                        </a:spcAft>
                        <a:buClrTx/>
                        <a:buSzTx/>
                        <a:buFontTx/>
                        <a:buNone/>
                        <a:tabLst/>
                        <a:defRPr/>
                      </a:pPr>
                      <a:r>
                        <a:rPr lang="en-US" sz="1400" u="none" baseline="0" dirty="0" smtClean="0">
                          <a:solidFill>
                            <a:schemeClr val="accent2"/>
                          </a:solidFill>
                        </a:rPr>
                        <a:t>Two-consulting days for Diagnosis Interviews </a:t>
                      </a:r>
                    </a:p>
                    <a:p>
                      <a:pPr marL="0" marR="0" indent="0" algn="l" defTabSz="914400" rtl="0" eaLnBrk="1" fontAlgn="auto" latinLnBrk="0" hangingPunct="1">
                        <a:lnSpc>
                          <a:spcPct val="100000"/>
                        </a:lnSpc>
                        <a:spcBef>
                          <a:spcPts val="0"/>
                        </a:spcBef>
                        <a:spcAft>
                          <a:spcPts val="600"/>
                        </a:spcAft>
                        <a:buClrTx/>
                        <a:buSzTx/>
                        <a:buFontTx/>
                        <a:buNone/>
                        <a:tabLst/>
                        <a:defRPr/>
                      </a:pPr>
                      <a:r>
                        <a:rPr lang="en-US" sz="1400" u="none" baseline="0" dirty="0" smtClean="0">
                          <a:solidFill>
                            <a:schemeClr val="accent2"/>
                          </a:solidFill>
                        </a:rPr>
                        <a:t>One-day customization of the workshop content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l">
                        <a:spcBef>
                          <a:spcPts val="0"/>
                        </a:spcBef>
                        <a:spcAft>
                          <a:spcPts val="600"/>
                        </a:spcAft>
                      </a:pPr>
                      <a:endParaRPr lang="en-US" sz="1400" u="sng" baseline="0" dirty="0" smtClean="0">
                        <a:solidFill>
                          <a:schemeClr val="accent2"/>
                        </a:solidFill>
                      </a:endParaRPr>
                    </a:p>
                    <a:p>
                      <a:pPr marL="0" marR="0" algn="l">
                        <a:spcBef>
                          <a:spcPts val="0"/>
                        </a:spcBef>
                        <a:spcAft>
                          <a:spcPts val="600"/>
                        </a:spcAft>
                      </a:pPr>
                      <a:r>
                        <a:rPr lang="en-US" sz="1400" u="sng" baseline="0" dirty="0" err="1" smtClean="0">
                          <a:solidFill>
                            <a:schemeClr val="accent2"/>
                          </a:solidFill>
                        </a:rPr>
                        <a:t>Rs</a:t>
                      </a:r>
                      <a:r>
                        <a:rPr lang="en-US" sz="1400" u="sng" baseline="0" dirty="0" smtClean="0">
                          <a:solidFill>
                            <a:schemeClr val="accent2"/>
                          </a:solidFill>
                        </a:rPr>
                        <a:t>. 30,000 X 2 Days</a:t>
                      </a:r>
                    </a:p>
                    <a:p>
                      <a:pPr marL="0" marR="0" indent="0" algn="l" defTabSz="914400" rtl="0" eaLnBrk="1" fontAlgn="auto" latinLnBrk="0" hangingPunct="1">
                        <a:lnSpc>
                          <a:spcPct val="100000"/>
                        </a:lnSpc>
                        <a:spcBef>
                          <a:spcPts val="0"/>
                        </a:spcBef>
                        <a:spcAft>
                          <a:spcPts val="600"/>
                        </a:spcAft>
                        <a:buClrTx/>
                        <a:buSzTx/>
                        <a:buFontTx/>
                        <a:buNone/>
                        <a:tabLst/>
                        <a:defRPr/>
                      </a:pPr>
                      <a:r>
                        <a:rPr lang="en-US" sz="1400" u="sng" baseline="0" dirty="0" err="1" smtClean="0">
                          <a:solidFill>
                            <a:schemeClr val="accent2"/>
                          </a:solidFill>
                        </a:rPr>
                        <a:t>Rs</a:t>
                      </a:r>
                      <a:r>
                        <a:rPr lang="en-US" sz="1400" u="sng" baseline="0" dirty="0" smtClean="0">
                          <a:solidFill>
                            <a:schemeClr val="accent2"/>
                          </a:solidFill>
                        </a:rPr>
                        <a:t>. 30,000 X 1 Days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l" defTabSz="914400" rtl="0" eaLnBrk="1" latinLnBrk="0" hangingPunct="1">
                        <a:spcBef>
                          <a:spcPts val="0"/>
                        </a:spcBef>
                        <a:spcAft>
                          <a:spcPts val="600"/>
                        </a:spcAft>
                      </a:pPr>
                      <a:endParaRPr lang="en-US" sz="1400" kern="1200" dirty="0" smtClean="0">
                        <a:solidFill>
                          <a:schemeClr val="accent2"/>
                        </a:solidFill>
                        <a:latin typeface="+mn-lt"/>
                        <a:ea typeface="+mn-ea"/>
                        <a:cs typeface="+mn-cs"/>
                      </a:endParaRPr>
                    </a:p>
                    <a:p>
                      <a:pPr marL="0" marR="0" algn="l" defTabSz="914400" rtl="0" eaLnBrk="1" latinLnBrk="0" hangingPunct="1">
                        <a:spcBef>
                          <a:spcPts val="0"/>
                        </a:spcBef>
                        <a:spcAft>
                          <a:spcPts val="600"/>
                        </a:spcAft>
                      </a:pPr>
                      <a:r>
                        <a:rPr lang="en-US" sz="1400" kern="1200" dirty="0" smtClean="0">
                          <a:solidFill>
                            <a:schemeClr val="accent2"/>
                          </a:solidFill>
                          <a:latin typeface="+mn-lt"/>
                          <a:ea typeface="+mn-ea"/>
                          <a:cs typeface="+mn-cs"/>
                        </a:rPr>
                        <a:t>Rs. 90,000/-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1072587">
                <a:tc>
                  <a:txBody>
                    <a:bodyPr/>
                    <a:lstStyle/>
                    <a:p>
                      <a:pPr marL="0" marR="0" indent="0" algn="l" defTabSz="914400" rtl="0" eaLnBrk="1" fontAlgn="auto" latinLnBrk="0" hangingPunct="1">
                        <a:lnSpc>
                          <a:spcPct val="100000"/>
                        </a:lnSpc>
                        <a:spcBef>
                          <a:spcPts val="0"/>
                        </a:spcBef>
                        <a:spcAft>
                          <a:spcPts val="600"/>
                        </a:spcAft>
                        <a:buClrTx/>
                        <a:buSzTx/>
                        <a:buFontTx/>
                        <a:buNone/>
                        <a:tabLst/>
                        <a:defRPr/>
                      </a:pPr>
                      <a:r>
                        <a:rPr lang="en-US" sz="1400" b="1" u="sng" kern="1200" baseline="0" dirty="0" smtClean="0">
                          <a:solidFill>
                            <a:srgbClr val="7030A0"/>
                          </a:solidFill>
                          <a:latin typeface="+mn-lt"/>
                          <a:ea typeface="+mn-ea"/>
                          <a:cs typeface="+mn-cs"/>
                        </a:rPr>
                        <a:t>Pre- Workshop-</a:t>
                      </a:r>
                    </a:p>
                    <a:p>
                      <a:pPr marL="0" marR="0" algn="l" defTabSz="914400" rtl="0" eaLnBrk="1" latinLnBrk="0" hangingPunct="1">
                        <a:lnSpc>
                          <a:spcPct val="100000"/>
                        </a:lnSpc>
                        <a:spcBef>
                          <a:spcPts val="0"/>
                        </a:spcBef>
                        <a:spcAft>
                          <a:spcPts val="600"/>
                        </a:spcAft>
                      </a:pPr>
                      <a:r>
                        <a:rPr lang="en-US" sz="1400" kern="1200" baseline="0" dirty="0" smtClean="0">
                          <a:solidFill>
                            <a:srgbClr val="7030A0"/>
                          </a:solidFill>
                          <a:latin typeface="+mn-lt"/>
                          <a:ea typeface="+mn-ea"/>
                          <a:cs typeface="+mn-cs"/>
                        </a:rPr>
                        <a:t>Pre- program Personal Impact Profile</a:t>
                      </a:r>
                    </a:p>
                    <a:p>
                      <a:pPr marL="0" marR="0" algn="l" defTabSz="914400" rtl="0" eaLnBrk="1" latinLnBrk="0" hangingPunct="1">
                        <a:lnSpc>
                          <a:spcPct val="100000"/>
                        </a:lnSpc>
                        <a:spcBef>
                          <a:spcPts val="0"/>
                        </a:spcBef>
                        <a:spcAft>
                          <a:spcPts val="600"/>
                        </a:spcAft>
                      </a:pPr>
                      <a:r>
                        <a:rPr lang="en-US" sz="1400" dirty="0" smtClean="0">
                          <a:solidFill>
                            <a:srgbClr val="7030A0"/>
                          </a:solidFill>
                        </a:rPr>
                        <a:t>Charisma Effect Book, Do-it-Now Cards and workshop Material</a:t>
                      </a:r>
                      <a:endParaRPr lang="en-US" sz="1400" baseline="0" dirty="0" smtClean="0">
                        <a:solidFill>
                          <a:srgbClr val="7030A0"/>
                        </a:solidFill>
                      </a:endParaRPr>
                    </a:p>
                    <a:p>
                      <a:pPr marL="0" marR="0" indent="0" algn="l" defTabSz="914400" rtl="0" eaLnBrk="1" fontAlgn="auto" latinLnBrk="0" hangingPunct="1">
                        <a:lnSpc>
                          <a:spcPct val="100000"/>
                        </a:lnSpc>
                        <a:spcBef>
                          <a:spcPts val="0"/>
                        </a:spcBef>
                        <a:spcAft>
                          <a:spcPts val="600"/>
                        </a:spcAft>
                        <a:buClrTx/>
                        <a:buSzTx/>
                        <a:buFontTx/>
                        <a:buNone/>
                        <a:tabLst/>
                        <a:defRPr/>
                      </a:pPr>
                      <a:r>
                        <a:rPr lang="en-US" sz="1400" u="sng" baseline="0" dirty="0" smtClean="0">
                          <a:solidFill>
                            <a:srgbClr val="7030A0"/>
                          </a:solidFill>
                        </a:rPr>
                        <a:t>One-on One Coaching Call (45 minutes with each participant)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l">
                        <a:spcBef>
                          <a:spcPts val="0"/>
                        </a:spcBef>
                        <a:spcAft>
                          <a:spcPts val="600"/>
                        </a:spcAft>
                      </a:pPr>
                      <a:endParaRPr lang="en-US" sz="1400" baseline="0" dirty="0" smtClean="0">
                        <a:solidFill>
                          <a:srgbClr val="7030A0"/>
                        </a:solidFill>
                      </a:endParaRPr>
                    </a:p>
                    <a:p>
                      <a:pPr marL="0" marR="0" algn="l">
                        <a:spcBef>
                          <a:spcPts val="0"/>
                        </a:spcBef>
                        <a:spcAft>
                          <a:spcPts val="600"/>
                        </a:spcAft>
                      </a:pPr>
                      <a:r>
                        <a:rPr lang="en-US" sz="1400" baseline="0" dirty="0" smtClean="0">
                          <a:solidFill>
                            <a:srgbClr val="7030A0"/>
                          </a:solidFill>
                        </a:rPr>
                        <a:t>Rs.400 per participant X 85</a:t>
                      </a:r>
                    </a:p>
                    <a:p>
                      <a:pPr marL="0" marR="0" algn="l">
                        <a:spcBef>
                          <a:spcPts val="0"/>
                        </a:spcBef>
                        <a:spcAft>
                          <a:spcPts val="600"/>
                        </a:spcAft>
                      </a:pPr>
                      <a:r>
                        <a:rPr lang="en-US" sz="1400" baseline="0" dirty="0" smtClean="0">
                          <a:solidFill>
                            <a:srgbClr val="7030A0"/>
                          </a:solidFill>
                        </a:rPr>
                        <a:t>Rs. 880 per participant X 85</a:t>
                      </a:r>
                    </a:p>
                    <a:p>
                      <a:pPr marL="0" marR="0" algn="l">
                        <a:spcBef>
                          <a:spcPts val="0"/>
                        </a:spcBef>
                        <a:spcAft>
                          <a:spcPts val="600"/>
                        </a:spcAft>
                      </a:pPr>
                      <a:r>
                        <a:rPr lang="en-US" sz="1400" u="sng" baseline="0" dirty="0" smtClean="0">
                          <a:solidFill>
                            <a:srgbClr val="7030A0"/>
                          </a:solidFill>
                        </a:rPr>
                        <a:t>Rs. 4500 per Participant X 85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l" defTabSz="914400" rtl="0" eaLnBrk="1" latinLnBrk="0" hangingPunct="1">
                        <a:spcBef>
                          <a:spcPts val="0"/>
                        </a:spcBef>
                        <a:spcAft>
                          <a:spcPts val="600"/>
                        </a:spcAft>
                      </a:pPr>
                      <a:endParaRPr lang="en-US" sz="1400" kern="1200" dirty="0" smtClean="0">
                        <a:solidFill>
                          <a:srgbClr val="7030A0"/>
                        </a:solidFill>
                        <a:latin typeface="+mn-lt"/>
                        <a:ea typeface="+mn-ea"/>
                        <a:cs typeface="+mn-cs"/>
                      </a:endParaRPr>
                    </a:p>
                    <a:p>
                      <a:pPr marL="0" marR="0" algn="l" defTabSz="914400" rtl="0" eaLnBrk="1" latinLnBrk="0" hangingPunct="1">
                        <a:spcBef>
                          <a:spcPts val="0"/>
                        </a:spcBef>
                        <a:spcAft>
                          <a:spcPts val="600"/>
                        </a:spcAft>
                      </a:pPr>
                      <a:r>
                        <a:rPr lang="en-US" sz="1400" kern="1200" dirty="0" err="1" smtClean="0">
                          <a:solidFill>
                            <a:srgbClr val="7030A0"/>
                          </a:solidFill>
                          <a:latin typeface="+mn-lt"/>
                          <a:ea typeface="+mn-ea"/>
                          <a:cs typeface="+mn-cs"/>
                        </a:rPr>
                        <a:t>Rs</a:t>
                      </a:r>
                      <a:r>
                        <a:rPr lang="en-US" sz="1400" kern="1200" dirty="0" smtClean="0">
                          <a:solidFill>
                            <a:srgbClr val="7030A0"/>
                          </a:solidFill>
                          <a:latin typeface="+mn-lt"/>
                          <a:ea typeface="+mn-ea"/>
                          <a:cs typeface="+mn-cs"/>
                        </a:rPr>
                        <a:t>. 34,000/-</a:t>
                      </a:r>
                    </a:p>
                    <a:p>
                      <a:pPr marL="0" marR="0" algn="l" defTabSz="914400" rtl="0" eaLnBrk="1" latinLnBrk="0" hangingPunct="1">
                        <a:spcBef>
                          <a:spcPts val="0"/>
                        </a:spcBef>
                        <a:spcAft>
                          <a:spcPts val="600"/>
                        </a:spcAft>
                      </a:pPr>
                      <a:r>
                        <a:rPr lang="en-US" sz="1400" kern="1200" dirty="0" smtClean="0">
                          <a:solidFill>
                            <a:srgbClr val="7030A0"/>
                          </a:solidFill>
                          <a:latin typeface="+mn-lt"/>
                          <a:ea typeface="+mn-ea"/>
                          <a:cs typeface="+mn-cs"/>
                        </a:rPr>
                        <a:t>Rs.74,800/-</a:t>
                      </a:r>
                    </a:p>
                    <a:p>
                      <a:pPr marL="0" marR="0" algn="l" defTabSz="914400" rtl="0" eaLnBrk="1" latinLnBrk="0" hangingPunct="1">
                        <a:spcBef>
                          <a:spcPts val="0"/>
                        </a:spcBef>
                        <a:spcAft>
                          <a:spcPts val="600"/>
                        </a:spcAft>
                      </a:pPr>
                      <a:r>
                        <a:rPr lang="en-US" sz="1400" kern="1200" dirty="0" smtClean="0">
                          <a:solidFill>
                            <a:srgbClr val="7030A0"/>
                          </a:solidFill>
                          <a:latin typeface="+mn-lt"/>
                          <a:ea typeface="+mn-ea"/>
                          <a:cs typeface="+mn-cs"/>
                        </a:rPr>
                        <a:t>Rs.3,82,500/-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237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1" u="sng" kern="1200" baseline="0" dirty="0" smtClean="0">
                          <a:solidFill>
                            <a:schemeClr val="accent6">
                              <a:lumMod val="75000"/>
                            </a:schemeClr>
                          </a:solidFill>
                          <a:latin typeface="+mn-lt"/>
                          <a:ea typeface="+mn-ea"/>
                          <a:cs typeface="+mn-cs"/>
                        </a:rPr>
                        <a:t>Workshop Delivery Charges</a:t>
                      </a:r>
                    </a:p>
                    <a:p>
                      <a:pPr marL="0" marR="0" indent="0" algn="l" defTabSz="914400" rtl="0" eaLnBrk="1" fontAlgn="auto" latinLnBrk="0" hangingPunct="1">
                        <a:lnSpc>
                          <a:spcPct val="100000"/>
                        </a:lnSpc>
                        <a:spcBef>
                          <a:spcPts val="0"/>
                        </a:spcBef>
                        <a:spcAft>
                          <a:spcPts val="0"/>
                        </a:spcAft>
                        <a:buClrTx/>
                        <a:buSzTx/>
                        <a:buFontTx/>
                        <a:buNone/>
                        <a:tabLst/>
                        <a:defRPr/>
                      </a:pPr>
                      <a:r>
                        <a:rPr lang="en-US" sz="1400" u="none" kern="1200" baseline="0" dirty="0" smtClean="0">
                          <a:solidFill>
                            <a:schemeClr val="accent6">
                              <a:lumMod val="75000"/>
                            </a:schemeClr>
                          </a:solidFill>
                          <a:latin typeface="+mn-lt"/>
                          <a:ea typeface="+mn-ea"/>
                          <a:cs typeface="+mn-cs"/>
                        </a:rPr>
                        <a:t>Professional Fee for delivery (8 Participants per batch - 10 Batches X 2 Days)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400" u="none" kern="1200" baseline="0" dirty="0" smtClean="0">
                        <a:solidFill>
                          <a:schemeClr val="accent6">
                            <a:lumMod val="75000"/>
                          </a:schemeClr>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400" u="none" kern="1200" baseline="0" dirty="0" smtClean="0">
                          <a:solidFill>
                            <a:schemeClr val="accent6">
                              <a:lumMod val="75000"/>
                            </a:schemeClr>
                          </a:solidFill>
                          <a:latin typeface="+mn-lt"/>
                          <a:ea typeface="+mn-ea"/>
                          <a:cs typeface="+mn-cs"/>
                        </a:rPr>
                        <a:t>In-person Coaching Session  For participants in India (43 Participants) [2 sessions per participant for 60 minutes each]</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400" u="none" kern="1200" baseline="0" dirty="0" smtClean="0">
                        <a:solidFill>
                          <a:schemeClr val="accent6">
                            <a:lumMod val="75000"/>
                          </a:schemeClr>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400" u="none" kern="1200" baseline="0" dirty="0" smtClean="0">
                          <a:solidFill>
                            <a:schemeClr val="accent6">
                              <a:lumMod val="75000"/>
                            </a:schemeClr>
                          </a:solidFill>
                          <a:latin typeface="+mn-lt"/>
                          <a:ea typeface="+mn-ea"/>
                          <a:cs typeface="+mn-cs"/>
                        </a:rPr>
                        <a:t>Skype Coaching for participants located outside India( 42  participants) [2 sessions per participant for 60 minutes each]</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400" dirty="0" smtClean="0">
                        <a:solidFill>
                          <a:schemeClr val="accent6">
                            <a:lumMod val="75000"/>
                          </a:schemeClr>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400" kern="1200" baseline="0" dirty="0" smtClean="0">
                          <a:solidFill>
                            <a:schemeClr val="accent6">
                              <a:lumMod val="75000"/>
                            </a:schemeClr>
                          </a:solidFill>
                          <a:latin typeface="+mn-lt"/>
                          <a:ea typeface="+mn-ea"/>
                          <a:cs typeface="+mn-cs"/>
                        </a:rPr>
                        <a:t>Progress IT- Online Goal Tracking System</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400" kern="1200" baseline="0" dirty="0" smtClean="0">
                        <a:solidFill>
                          <a:schemeClr val="accent6">
                            <a:lumMod val="75000"/>
                          </a:schemeClr>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400" kern="1200" baseline="0" dirty="0" smtClean="0">
                          <a:solidFill>
                            <a:schemeClr val="accent6">
                              <a:lumMod val="75000"/>
                            </a:schemeClr>
                          </a:solidFill>
                          <a:latin typeface="+mn-lt"/>
                          <a:ea typeface="+mn-ea"/>
                          <a:cs typeface="+mn-cs"/>
                        </a:rPr>
                        <a:t>Implementation Day (10 Batches X 1 day)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l" defTabSz="914400" rtl="0" eaLnBrk="1" latinLnBrk="0" hangingPunct="1">
                        <a:lnSpc>
                          <a:spcPct val="100000"/>
                        </a:lnSpc>
                        <a:spcBef>
                          <a:spcPts val="0"/>
                        </a:spcBef>
                        <a:spcAft>
                          <a:spcPts val="0"/>
                        </a:spcAft>
                      </a:pPr>
                      <a:endParaRPr lang="en-US" sz="1400" kern="1200" dirty="0" smtClean="0">
                        <a:solidFill>
                          <a:schemeClr val="accent6">
                            <a:lumMod val="75000"/>
                          </a:schemeClr>
                        </a:solidFill>
                        <a:latin typeface="+mn-lt"/>
                        <a:ea typeface="+mn-ea"/>
                        <a:cs typeface="+mn-cs"/>
                      </a:endParaRPr>
                    </a:p>
                    <a:p>
                      <a:pPr marL="0" marR="0" algn="l" defTabSz="914400" rtl="0" eaLnBrk="1" latinLnBrk="0" hangingPunct="1">
                        <a:lnSpc>
                          <a:spcPct val="100000"/>
                        </a:lnSpc>
                        <a:spcBef>
                          <a:spcPts val="0"/>
                        </a:spcBef>
                        <a:spcAft>
                          <a:spcPts val="0"/>
                        </a:spcAft>
                      </a:pPr>
                      <a:r>
                        <a:rPr lang="en-US" sz="1400" u="none" kern="1200" baseline="0" dirty="0" smtClean="0">
                          <a:solidFill>
                            <a:schemeClr val="accent6">
                              <a:lumMod val="75000"/>
                            </a:schemeClr>
                          </a:solidFill>
                          <a:latin typeface="+mn-lt"/>
                          <a:ea typeface="+mn-ea"/>
                          <a:cs typeface="+mn-cs"/>
                        </a:rPr>
                        <a:t>Rs.55,000 Per day Per Consultant X 20 Consulting days</a:t>
                      </a:r>
                    </a:p>
                    <a:p>
                      <a:pPr marL="0" marR="0" algn="l" defTabSz="914400" rtl="0" eaLnBrk="1" latinLnBrk="0" hangingPunct="1">
                        <a:lnSpc>
                          <a:spcPct val="100000"/>
                        </a:lnSpc>
                        <a:spcBef>
                          <a:spcPts val="0"/>
                        </a:spcBef>
                        <a:spcAft>
                          <a:spcPts val="0"/>
                        </a:spcAft>
                      </a:pPr>
                      <a:endParaRPr lang="en-US" sz="1400" u="none" kern="1200" baseline="0" dirty="0" smtClean="0">
                        <a:solidFill>
                          <a:schemeClr val="accent6">
                            <a:lumMod val="75000"/>
                          </a:schemeClr>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400" u="none" kern="1200" baseline="0" dirty="0" smtClean="0">
                          <a:solidFill>
                            <a:schemeClr val="accent6">
                              <a:lumMod val="75000"/>
                            </a:schemeClr>
                          </a:solidFill>
                          <a:latin typeface="+mn-lt"/>
                          <a:ea typeface="+mn-ea"/>
                          <a:cs typeface="+mn-cs"/>
                        </a:rPr>
                        <a:t>Rs.8,000 Per Coaching Session X 2 X 43 Participants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400" kern="1200" dirty="0" smtClean="0">
                        <a:solidFill>
                          <a:schemeClr val="accent6">
                            <a:lumMod val="75000"/>
                          </a:schemeClr>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400" u="none" kern="1200" baseline="0" dirty="0" smtClean="0">
                          <a:solidFill>
                            <a:schemeClr val="accent6">
                              <a:lumMod val="75000"/>
                            </a:schemeClr>
                          </a:solidFill>
                          <a:latin typeface="+mn-lt"/>
                          <a:ea typeface="+mn-ea"/>
                          <a:cs typeface="+mn-cs"/>
                        </a:rPr>
                        <a:t>Rs.5,500 Per Coaching Session X 2 X 43 Participants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400" kern="1200" dirty="0" smtClean="0">
                        <a:solidFill>
                          <a:schemeClr val="accent6">
                            <a:lumMod val="75000"/>
                          </a:schemeClr>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400" kern="1200" baseline="0" dirty="0" smtClean="0">
                          <a:solidFill>
                            <a:schemeClr val="accent6">
                              <a:lumMod val="75000"/>
                            </a:schemeClr>
                          </a:solidFill>
                          <a:latin typeface="+mn-lt"/>
                          <a:ea typeface="+mn-ea"/>
                          <a:cs typeface="+mn-cs"/>
                        </a:rPr>
                        <a:t>Rs.200 per participant X 85</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400" kern="1200" baseline="0" dirty="0" smtClean="0">
                        <a:solidFill>
                          <a:schemeClr val="accent6">
                            <a:lumMod val="75000"/>
                          </a:schemeClr>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400" u="none" kern="1200" baseline="0" dirty="0" smtClean="0">
                          <a:solidFill>
                            <a:schemeClr val="accent6">
                              <a:lumMod val="75000"/>
                            </a:schemeClr>
                          </a:solidFill>
                          <a:latin typeface="+mn-lt"/>
                          <a:ea typeface="+mn-ea"/>
                          <a:cs typeface="+mn-cs"/>
                        </a:rPr>
                        <a:t>Rs.55,000 Per day Per Consultant X 10 Consulting days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l" defTabSz="914400" rtl="0" eaLnBrk="1" latinLnBrk="0" hangingPunct="1">
                        <a:lnSpc>
                          <a:spcPct val="100000"/>
                        </a:lnSpc>
                        <a:spcBef>
                          <a:spcPts val="0"/>
                        </a:spcBef>
                        <a:spcAft>
                          <a:spcPts val="0"/>
                        </a:spcAft>
                      </a:pPr>
                      <a:endParaRPr lang="en-US" sz="1400" kern="1200" dirty="0" smtClean="0">
                        <a:solidFill>
                          <a:schemeClr val="accent6">
                            <a:lumMod val="75000"/>
                          </a:schemeClr>
                        </a:solidFill>
                        <a:latin typeface="+mn-lt"/>
                        <a:ea typeface="+mn-ea"/>
                        <a:cs typeface="+mn-cs"/>
                      </a:endParaRPr>
                    </a:p>
                    <a:p>
                      <a:pPr marL="0" marR="0" algn="l" defTabSz="914400" rtl="0" eaLnBrk="1" latinLnBrk="0" hangingPunct="1">
                        <a:lnSpc>
                          <a:spcPct val="100000"/>
                        </a:lnSpc>
                        <a:spcBef>
                          <a:spcPts val="0"/>
                        </a:spcBef>
                        <a:spcAft>
                          <a:spcPts val="0"/>
                        </a:spcAft>
                      </a:pPr>
                      <a:r>
                        <a:rPr lang="en-US" sz="1400" kern="1200" dirty="0" smtClean="0">
                          <a:solidFill>
                            <a:schemeClr val="accent6">
                              <a:lumMod val="75000"/>
                            </a:schemeClr>
                          </a:solidFill>
                          <a:latin typeface="+mn-lt"/>
                          <a:ea typeface="+mn-ea"/>
                          <a:cs typeface="+mn-cs"/>
                        </a:rPr>
                        <a:t>Rs.11,00,000/-</a:t>
                      </a:r>
                    </a:p>
                    <a:p>
                      <a:pPr marL="0" marR="0" algn="l" defTabSz="914400" rtl="0" eaLnBrk="1" latinLnBrk="0" hangingPunct="1">
                        <a:lnSpc>
                          <a:spcPct val="100000"/>
                        </a:lnSpc>
                        <a:spcBef>
                          <a:spcPts val="0"/>
                        </a:spcBef>
                        <a:spcAft>
                          <a:spcPts val="0"/>
                        </a:spcAft>
                      </a:pPr>
                      <a:endParaRPr lang="en-US" sz="1400" kern="1200" dirty="0" smtClean="0">
                        <a:solidFill>
                          <a:schemeClr val="accent6">
                            <a:lumMod val="75000"/>
                          </a:schemeClr>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400" kern="1200" dirty="0" smtClean="0">
                        <a:solidFill>
                          <a:schemeClr val="accent6">
                            <a:lumMod val="75000"/>
                          </a:schemeClr>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400" kern="1200" dirty="0" smtClean="0">
                          <a:solidFill>
                            <a:schemeClr val="accent6">
                              <a:lumMod val="75000"/>
                            </a:schemeClr>
                          </a:solidFill>
                          <a:latin typeface="+mn-lt"/>
                          <a:ea typeface="+mn-ea"/>
                          <a:cs typeface="+mn-cs"/>
                        </a:rPr>
                        <a:t>Rs.6,88,000/-</a:t>
                      </a:r>
                    </a:p>
                    <a:p>
                      <a:pPr marL="0" marR="0" algn="l" defTabSz="914400" rtl="0" eaLnBrk="1" latinLnBrk="0" hangingPunct="1">
                        <a:lnSpc>
                          <a:spcPct val="100000"/>
                        </a:lnSpc>
                        <a:spcBef>
                          <a:spcPts val="0"/>
                        </a:spcBef>
                        <a:spcAft>
                          <a:spcPts val="0"/>
                        </a:spcAft>
                      </a:pPr>
                      <a:endParaRPr lang="en-US" sz="1400" kern="1200" dirty="0" smtClean="0">
                        <a:solidFill>
                          <a:schemeClr val="accent6">
                            <a:lumMod val="75000"/>
                          </a:schemeClr>
                        </a:solidFill>
                        <a:latin typeface="+mn-lt"/>
                        <a:ea typeface="+mn-ea"/>
                        <a:cs typeface="+mn-cs"/>
                      </a:endParaRPr>
                    </a:p>
                    <a:p>
                      <a:pPr marL="0" marR="0" algn="l" defTabSz="914400" rtl="0" eaLnBrk="1" latinLnBrk="0" hangingPunct="1">
                        <a:lnSpc>
                          <a:spcPct val="100000"/>
                        </a:lnSpc>
                        <a:spcBef>
                          <a:spcPts val="0"/>
                        </a:spcBef>
                        <a:spcAft>
                          <a:spcPts val="0"/>
                        </a:spcAft>
                      </a:pPr>
                      <a:endParaRPr lang="en-US" sz="1400" kern="1200" dirty="0" smtClean="0">
                        <a:solidFill>
                          <a:schemeClr val="accent6">
                            <a:lumMod val="75000"/>
                          </a:schemeClr>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400" kern="1200" dirty="0" smtClean="0">
                          <a:solidFill>
                            <a:schemeClr val="accent6">
                              <a:lumMod val="75000"/>
                            </a:schemeClr>
                          </a:solidFill>
                          <a:latin typeface="+mn-lt"/>
                          <a:ea typeface="+mn-ea"/>
                          <a:cs typeface="+mn-cs"/>
                        </a:rPr>
                        <a:t>Rs.4,62,000/-</a:t>
                      </a:r>
                    </a:p>
                    <a:p>
                      <a:pPr marL="0" marR="0" algn="l" defTabSz="914400" rtl="0" eaLnBrk="1" latinLnBrk="0" hangingPunct="1">
                        <a:lnSpc>
                          <a:spcPct val="100000"/>
                        </a:lnSpc>
                        <a:spcBef>
                          <a:spcPts val="0"/>
                        </a:spcBef>
                        <a:spcAft>
                          <a:spcPts val="0"/>
                        </a:spcAft>
                      </a:pPr>
                      <a:endParaRPr lang="en-US" sz="1400" kern="1200" dirty="0" smtClean="0">
                        <a:solidFill>
                          <a:schemeClr val="accent6">
                            <a:lumMod val="75000"/>
                          </a:schemeClr>
                        </a:solidFill>
                        <a:latin typeface="+mn-lt"/>
                        <a:ea typeface="+mn-ea"/>
                        <a:cs typeface="+mn-cs"/>
                      </a:endParaRPr>
                    </a:p>
                    <a:p>
                      <a:pPr marL="0" marR="0" algn="l" defTabSz="914400" rtl="0" eaLnBrk="1" latinLnBrk="0" hangingPunct="1">
                        <a:lnSpc>
                          <a:spcPct val="100000"/>
                        </a:lnSpc>
                        <a:spcBef>
                          <a:spcPts val="0"/>
                        </a:spcBef>
                        <a:spcAft>
                          <a:spcPts val="0"/>
                        </a:spcAft>
                      </a:pPr>
                      <a:endParaRPr lang="en-US" sz="1400" kern="1200" dirty="0" smtClean="0">
                        <a:solidFill>
                          <a:schemeClr val="accent6">
                            <a:lumMod val="75000"/>
                          </a:schemeClr>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400" kern="1200" baseline="0" dirty="0" smtClean="0">
                          <a:solidFill>
                            <a:schemeClr val="accent6">
                              <a:lumMod val="75000"/>
                            </a:schemeClr>
                          </a:solidFill>
                          <a:latin typeface="+mn-lt"/>
                          <a:ea typeface="+mn-ea"/>
                          <a:cs typeface="+mn-cs"/>
                        </a:rPr>
                        <a:t>Rs.17,000/-</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400" kern="1200" baseline="0" dirty="0" smtClean="0">
                        <a:solidFill>
                          <a:schemeClr val="accent6">
                            <a:lumMod val="75000"/>
                          </a:schemeClr>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400" kern="1200" dirty="0" smtClean="0">
                          <a:solidFill>
                            <a:schemeClr val="accent6">
                              <a:lumMod val="75000"/>
                            </a:schemeClr>
                          </a:solidFill>
                          <a:latin typeface="+mn-lt"/>
                          <a:ea typeface="+mn-ea"/>
                          <a:cs typeface="+mn-cs"/>
                        </a:rPr>
                        <a:t>Rs.5,50,000/-</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400" kern="1200" baseline="0" dirty="0" smtClean="0">
                        <a:solidFill>
                          <a:schemeClr val="accent6">
                            <a:lumMod val="75000"/>
                          </a:schemeClr>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494668">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kern="1200" baseline="0" dirty="0" smtClean="0">
                          <a:solidFill>
                            <a:srgbClr val="00B050"/>
                          </a:solidFill>
                          <a:latin typeface="+mn-lt"/>
                          <a:ea typeface="+mn-ea"/>
                          <a:cs typeface="+mn-cs"/>
                        </a:rPr>
                        <a:t>Total Investment for this journey</a:t>
                      </a:r>
                    </a:p>
                    <a:p>
                      <a:pPr marL="0" marR="0" indent="0" algn="l" defTabSz="914400" rtl="0" eaLnBrk="1" fontAlgn="auto" latinLnBrk="0" hangingPunct="1">
                        <a:lnSpc>
                          <a:spcPct val="100000"/>
                        </a:lnSpc>
                        <a:spcBef>
                          <a:spcPts val="0"/>
                        </a:spcBef>
                        <a:spcAft>
                          <a:spcPts val="0"/>
                        </a:spcAft>
                        <a:buClrTx/>
                        <a:buSzTx/>
                        <a:buFontTx/>
                        <a:buNone/>
                        <a:tabLst/>
                        <a:defRPr/>
                      </a:pPr>
                      <a:r>
                        <a:rPr lang="en-US" sz="1400" kern="1200" baseline="0" dirty="0" smtClean="0">
                          <a:solidFill>
                            <a:srgbClr val="00B050"/>
                          </a:solidFill>
                          <a:latin typeface="+mn-lt"/>
                          <a:ea typeface="+mn-ea"/>
                          <a:cs typeface="+mn-cs"/>
                        </a:rPr>
                        <a:t>Total Investment per GOLD Leader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400" kern="1200" baseline="0" dirty="0" smtClean="0">
                        <a:solidFill>
                          <a:schemeClr val="accent6">
                            <a:lumMod val="75000"/>
                          </a:schemeClr>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kern="1200" baseline="0" dirty="0" err="1" smtClean="0">
                          <a:solidFill>
                            <a:srgbClr val="00B050"/>
                          </a:solidFill>
                          <a:latin typeface="+mn-lt"/>
                          <a:ea typeface="+mn-ea"/>
                          <a:cs typeface="+mn-cs"/>
                        </a:rPr>
                        <a:t>Rs</a:t>
                      </a:r>
                      <a:r>
                        <a:rPr lang="en-US" sz="1400" kern="1200" baseline="0" dirty="0" smtClean="0">
                          <a:solidFill>
                            <a:srgbClr val="00B050"/>
                          </a:solidFill>
                          <a:latin typeface="+mn-lt"/>
                          <a:ea typeface="+mn-ea"/>
                          <a:cs typeface="+mn-cs"/>
                        </a:rPr>
                        <a:t>. 33,98,300/-</a:t>
                      </a:r>
                    </a:p>
                    <a:p>
                      <a:pPr marL="0" marR="0" indent="0" algn="l" defTabSz="914400" rtl="0" eaLnBrk="1" fontAlgn="auto" latinLnBrk="0" hangingPunct="1">
                        <a:lnSpc>
                          <a:spcPct val="100000"/>
                        </a:lnSpc>
                        <a:spcBef>
                          <a:spcPts val="0"/>
                        </a:spcBef>
                        <a:spcAft>
                          <a:spcPts val="0"/>
                        </a:spcAft>
                        <a:buClrTx/>
                        <a:buSzTx/>
                        <a:buFontTx/>
                        <a:buNone/>
                        <a:tabLst/>
                        <a:defRPr/>
                      </a:pPr>
                      <a:r>
                        <a:rPr lang="en-US" sz="1400" kern="1200" baseline="0" dirty="0" smtClean="0">
                          <a:solidFill>
                            <a:srgbClr val="00B050"/>
                          </a:solidFill>
                          <a:latin typeface="+mn-lt"/>
                          <a:ea typeface="+mn-ea"/>
                          <a:cs typeface="+mn-cs"/>
                        </a:rPr>
                        <a:t>Rs.39,980/-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bl>
          </a:graphicData>
        </a:graphic>
      </p:graphicFrame>
      <p:sp>
        <p:nvSpPr>
          <p:cNvPr id="6" name="TextBox 2"/>
          <p:cNvSpPr txBox="1">
            <a:spLocks noChangeArrowheads="1"/>
          </p:cNvSpPr>
          <p:nvPr/>
        </p:nvSpPr>
        <p:spPr bwMode="auto">
          <a:xfrm>
            <a:off x="76200" y="228600"/>
            <a:ext cx="3783012" cy="496996"/>
          </a:xfrm>
          <a:prstGeom prst="rect">
            <a:avLst/>
          </a:prstGeom>
          <a:noFill/>
          <a:ln w="9525">
            <a:noFill/>
            <a:miter lim="800000"/>
            <a:headEnd/>
            <a:tailEnd/>
          </a:ln>
        </p:spPr>
        <p:txBody>
          <a:bodyPr wrap="square">
            <a:spAutoFit/>
          </a:bodyPr>
          <a:lstStyle/>
          <a:p>
            <a:pPr>
              <a:lnSpc>
                <a:spcPct val="150000"/>
              </a:lnSpc>
              <a:defRPr/>
            </a:pPr>
            <a:r>
              <a:rPr lang="en-US" sz="2000" b="1" cap="all" dirty="0" smtClean="0">
                <a:solidFill>
                  <a:schemeClr val="tx2">
                    <a:lumMod val="60000"/>
                    <a:lumOff val="40000"/>
                  </a:schemeClr>
                </a:solidFill>
                <a:latin typeface="Arial" pitchFamily="34" charset="0"/>
                <a:cs typeface="Arial" pitchFamily="34" charset="0"/>
              </a:rPr>
              <a:t>Your Investment</a:t>
            </a:r>
          </a:p>
        </p:txBody>
      </p:sp>
    </p:spTree>
    <p:extLst>
      <p:ext uri="{BB962C8B-B14F-4D97-AF65-F5344CB8AC3E}">
        <p14:creationId xmlns:p14="http://schemas.microsoft.com/office/powerpoint/2010/main" val="15259277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extBox 4"/>
          <p:cNvSpPr txBox="1">
            <a:spLocks noChangeArrowheads="1"/>
          </p:cNvSpPr>
          <p:nvPr/>
        </p:nvSpPr>
        <p:spPr bwMode="auto">
          <a:xfrm>
            <a:off x="381000" y="990628"/>
            <a:ext cx="8077200" cy="646113"/>
          </a:xfrm>
          <a:prstGeom prst="rect">
            <a:avLst/>
          </a:prstGeom>
          <a:noFill/>
          <a:ln w="9525">
            <a:noFill/>
            <a:miter lim="800000"/>
            <a:headEnd/>
            <a:tailEnd/>
          </a:ln>
        </p:spPr>
        <p:txBody>
          <a:bodyPr>
            <a:spAutoFit/>
          </a:bodyPr>
          <a:lstStyle/>
          <a:p>
            <a:endParaRPr lang="en-US"/>
          </a:p>
          <a:p>
            <a:endParaRPr lang="en-US"/>
          </a:p>
        </p:txBody>
      </p:sp>
      <p:sp>
        <p:nvSpPr>
          <p:cNvPr id="6" name="Rectangle 2"/>
          <p:cNvSpPr>
            <a:spLocks noChangeArrowheads="1"/>
          </p:cNvSpPr>
          <p:nvPr/>
        </p:nvSpPr>
        <p:spPr bwMode="auto">
          <a:xfrm>
            <a:off x="152400" y="152400"/>
            <a:ext cx="8715375" cy="6123662"/>
          </a:xfrm>
          <a:prstGeom prst="roundRect">
            <a:avLst/>
          </a:prstGeom>
          <a:noFill/>
          <a:ln w="9525">
            <a:solidFill>
              <a:schemeClr val="bg1">
                <a:lumMod val="75000"/>
              </a:schemeClr>
            </a:solidFill>
            <a:miter lim="800000"/>
            <a:headEnd/>
            <a:tailEnd/>
          </a:ln>
          <a:effectLst/>
        </p:spPr>
        <p:txBody>
          <a:bodyPr anchor="ctr">
            <a:spAutoFit/>
          </a:bodyPr>
          <a:lstStyle/>
          <a:p>
            <a:pPr>
              <a:buFont typeface="Wingdings" pitchFamily="2" charset="2"/>
              <a:buChar char="v"/>
              <a:defRPr/>
            </a:pPr>
            <a:endParaRPr lang="en-US" sz="1100" dirty="0">
              <a:latin typeface="+mn-lt"/>
            </a:endParaRPr>
          </a:p>
          <a:p>
            <a:pPr>
              <a:defRPr/>
            </a:pPr>
            <a:r>
              <a:rPr lang="en-US" sz="1600" b="1" dirty="0">
                <a:solidFill>
                  <a:srgbClr val="F79646"/>
                </a:solidFill>
                <a:latin typeface="+mn-lt"/>
                <a:ea typeface="Times New Roman" pitchFamily="18" charset="0"/>
                <a:cs typeface="Arial" pitchFamily="34" charset="0"/>
              </a:rPr>
              <a:t>Commercial Terms &amp; Conditions</a:t>
            </a:r>
          </a:p>
          <a:p>
            <a:pPr>
              <a:defRPr/>
            </a:pPr>
            <a:endParaRPr lang="en-US" sz="1100" dirty="0">
              <a:latin typeface="+mn-lt"/>
            </a:endParaRPr>
          </a:p>
          <a:p>
            <a:pPr marL="266700" lvl="0" indent="-266700">
              <a:spcAft>
                <a:spcPts val="200"/>
              </a:spcAft>
              <a:buFont typeface="Wingdings" pitchFamily="2" charset="2"/>
              <a:buChar char="v"/>
              <a:defRPr/>
            </a:pPr>
            <a:r>
              <a:rPr lang="en-US" sz="1100" dirty="0" smtClean="0">
                <a:solidFill>
                  <a:schemeClr val="accent5">
                    <a:lumMod val="50000"/>
                  </a:schemeClr>
                </a:solidFill>
                <a:latin typeface="+mn-lt"/>
              </a:rPr>
              <a:t> Client </a:t>
            </a:r>
            <a:r>
              <a:rPr lang="en-US" sz="1100" dirty="0">
                <a:solidFill>
                  <a:schemeClr val="accent5">
                    <a:lumMod val="50000"/>
                  </a:schemeClr>
                </a:solidFill>
                <a:latin typeface="+mn-lt"/>
              </a:rPr>
              <a:t>is responsible for </a:t>
            </a:r>
            <a:r>
              <a:rPr lang="en-US" sz="1100" dirty="0" smtClean="0">
                <a:solidFill>
                  <a:schemeClr val="accent5">
                    <a:lumMod val="50000"/>
                  </a:schemeClr>
                </a:solidFill>
                <a:latin typeface="+mn-lt"/>
              </a:rPr>
              <a:t>providing – 1) Venue for the training programs (with a back-up generator) should have natural lighting, enough space to do exercise and comfortable temperature for the participants &amp; consultant 2) Conference facilities including meals 3) Audio visual equipment – (LCD projector, flip chart board stand, 8*10 ft screen)Travel </a:t>
            </a:r>
            <a:r>
              <a:rPr lang="en-US" sz="1100" dirty="0">
                <a:solidFill>
                  <a:schemeClr val="accent5">
                    <a:lumMod val="50000"/>
                  </a:schemeClr>
                </a:solidFill>
                <a:latin typeface="+mn-lt"/>
              </a:rPr>
              <a:t>outside Delhi NCR - Air, stay &amp; airport/ venue cab transfers to be taken care by the client. </a:t>
            </a:r>
            <a:endParaRPr lang="en-US" sz="1100" dirty="0" smtClean="0">
              <a:solidFill>
                <a:schemeClr val="accent5">
                  <a:lumMod val="50000"/>
                </a:schemeClr>
              </a:solidFill>
              <a:latin typeface="+mn-lt"/>
            </a:endParaRPr>
          </a:p>
          <a:p>
            <a:pPr marL="266700" lvl="0" indent="-266700">
              <a:spcAft>
                <a:spcPts val="200"/>
              </a:spcAft>
              <a:buFont typeface="Wingdings" pitchFamily="2" charset="2"/>
              <a:buChar char="v"/>
              <a:defRPr/>
            </a:pPr>
            <a:r>
              <a:rPr lang="en-US" sz="1100" dirty="0" err="1" smtClean="0">
                <a:solidFill>
                  <a:schemeClr val="accent5">
                    <a:lumMod val="50000"/>
                  </a:schemeClr>
                </a:solidFill>
                <a:latin typeface="+mn-lt"/>
              </a:rPr>
              <a:t>Genpact</a:t>
            </a:r>
            <a:r>
              <a:rPr lang="en-US" sz="1100" dirty="0" smtClean="0">
                <a:solidFill>
                  <a:schemeClr val="accent5">
                    <a:lumMod val="50000"/>
                  </a:schemeClr>
                </a:solidFill>
                <a:latin typeface="+mn-lt"/>
              </a:rPr>
              <a:t> will make the following arrangements for consultants if the workshop is outside Delhi NCR or any consultant is required to fly down to Delhi (all consultants are not based in Delhi NCR) subject to business approval -</a:t>
            </a:r>
            <a:endParaRPr lang="en-IN" sz="1100" dirty="0" smtClean="0">
              <a:solidFill>
                <a:schemeClr val="accent5">
                  <a:lumMod val="50000"/>
                </a:schemeClr>
              </a:solidFill>
              <a:latin typeface="+mn-lt"/>
            </a:endParaRPr>
          </a:p>
          <a:p>
            <a:pPr marL="266700" lvl="0" indent="-266700">
              <a:spcAft>
                <a:spcPts val="200"/>
              </a:spcAft>
              <a:defRPr/>
            </a:pPr>
            <a:r>
              <a:rPr lang="en-US" sz="1100" dirty="0" smtClean="0">
                <a:solidFill>
                  <a:schemeClr val="accent5">
                    <a:lumMod val="50000"/>
                  </a:schemeClr>
                </a:solidFill>
                <a:latin typeface="+mn-lt"/>
              </a:rPr>
              <a:t>            - Accommodation for consultants stay  – as per band 3 policy at </a:t>
            </a:r>
            <a:r>
              <a:rPr lang="en-US" sz="1100" dirty="0" err="1" smtClean="0">
                <a:solidFill>
                  <a:schemeClr val="accent5">
                    <a:lumMod val="50000"/>
                  </a:schemeClr>
                </a:solidFill>
                <a:latin typeface="+mn-lt"/>
              </a:rPr>
              <a:t>Genpact</a:t>
            </a:r>
            <a:r>
              <a:rPr lang="en-US" sz="1100" dirty="0" smtClean="0">
                <a:solidFill>
                  <a:schemeClr val="accent5">
                    <a:lumMod val="50000"/>
                  </a:schemeClr>
                </a:solidFill>
                <a:latin typeface="+mn-lt"/>
              </a:rPr>
              <a:t> (no Guest house please)</a:t>
            </a:r>
            <a:endParaRPr lang="en-IN" sz="1100" dirty="0" smtClean="0">
              <a:solidFill>
                <a:schemeClr val="accent5">
                  <a:lumMod val="50000"/>
                </a:schemeClr>
              </a:solidFill>
              <a:latin typeface="+mn-lt"/>
            </a:endParaRPr>
          </a:p>
          <a:p>
            <a:pPr marL="266700" lvl="0" indent="-266700">
              <a:spcAft>
                <a:spcPts val="200"/>
              </a:spcAft>
              <a:defRPr/>
            </a:pPr>
            <a:r>
              <a:rPr lang="en-US" sz="1100" dirty="0" smtClean="0">
                <a:solidFill>
                  <a:schemeClr val="accent5">
                    <a:lumMod val="50000"/>
                  </a:schemeClr>
                </a:solidFill>
                <a:latin typeface="+mn-lt"/>
              </a:rPr>
              <a:t>            - Cabs for Consultants airport transfers &amp; their transfers between hotel and venue</a:t>
            </a:r>
            <a:endParaRPr lang="en-IN" sz="1100" dirty="0" smtClean="0">
              <a:solidFill>
                <a:schemeClr val="accent5">
                  <a:lumMod val="50000"/>
                </a:schemeClr>
              </a:solidFill>
              <a:latin typeface="+mn-lt"/>
            </a:endParaRPr>
          </a:p>
          <a:p>
            <a:pPr marL="266700" lvl="0" indent="-266700">
              <a:spcAft>
                <a:spcPts val="200"/>
              </a:spcAft>
              <a:defRPr/>
            </a:pPr>
            <a:r>
              <a:rPr lang="en-IN" sz="1100" dirty="0" smtClean="0">
                <a:solidFill>
                  <a:schemeClr val="accent5">
                    <a:lumMod val="50000"/>
                  </a:schemeClr>
                </a:solidFill>
                <a:latin typeface="+mn-lt"/>
              </a:rPr>
              <a:t>            - </a:t>
            </a:r>
            <a:r>
              <a:rPr lang="en-US" sz="1100" dirty="0" smtClean="0">
                <a:solidFill>
                  <a:schemeClr val="accent5">
                    <a:lumMod val="50000"/>
                  </a:schemeClr>
                </a:solidFill>
                <a:latin typeface="+mn-lt"/>
              </a:rPr>
              <a:t>Flights tickets for the consultants along with their meals on flight</a:t>
            </a:r>
            <a:endParaRPr lang="en-IN" sz="1100" dirty="0" smtClean="0">
              <a:solidFill>
                <a:schemeClr val="accent5">
                  <a:lumMod val="50000"/>
                </a:schemeClr>
              </a:solidFill>
              <a:latin typeface="+mn-lt"/>
            </a:endParaRPr>
          </a:p>
          <a:p>
            <a:pPr marL="266700" lvl="0" indent="-266700">
              <a:spcAft>
                <a:spcPts val="200"/>
              </a:spcAft>
              <a:defRPr/>
            </a:pPr>
            <a:r>
              <a:rPr lang="en-US" sz="1100" dirty="0" smtClean="0">
                <a:solidFill>
                  <a:schemeClr val="accent5">
                    <a:lumMod val="50000"/>
                  </a:schemeClr>
                </a:solidFill>
                <a:latin typeface="+mn-lt"/>
              </a:rPr>
              <a:t>            - All meals including breakfast, lunch &amp; dinner</a:t>
            </a:r>
            <a:endParaRPr lang="en-IN" sz="1100" dirty="0" smtClean="0">
              <a:solidFill>
                <a:schemeClr val="accent5">
                  <a:lumMod val="50000"/>
                </a:schemeClr>
              </a:solidFill>
              <a:latin typeface="+mn-lt"/>
            </a:endParaRPr>
          </a:p>
          <a:p>
            <a:pPr marL="266700" lvl="0" indent="-266700">
              <a:spcAft>
                <a:spcPts val="200"/>
              </a:spcAft>
              <a:buFont typeface="Wingdings" pitchFamily="2" charset="2"/>
              <a:buChar char="v"/>
              <a:defRPr/>
            </a:pPr>
            <a:r>
              <a:rPr lang="en-US" sz="1100" dirty="0" smtClean="0">
                <a:solidFill>
                  <a:schemeClr val="accent5">
                    <a:lumMod val="50000"/>
                  </a:schemeClr>
                </a:solidFill>
                <a:latin typeface="+mn-lt"/>
              </a:rPr>
              <a:t>Reimbursements to be made to </a:t>
            </a:r>
            <a:r>
              <a:rPr lang="en-US" sz="1100" dirty="0" err="1" smtClean="0">
                <a:solidFill>
                  <a:schemeClr val="accent5">
                    <a:lumMod val="50000"/>
                  </a:schemeClr>
                </a:solidFill>
                <a:latin typeface="+mn-lt"/>
              </a:rPr>
              <a:t>Maynardleigh</a:t>
            </a:r>
            <a:r>
              <a:rPr lang="en-US" sz="1100" dirty="0" smtClean="0">
                <a:solidFill>
                  <a:schemeClr val="accent5">
                    <a:lumMod val="50000"/>
                  </a:schemeClr>
                </a:solidFill>
                <a:latin typeface="+mn-lt"/>
              </a:rPr>
              <a:t> on actual for following – </a:t>
            </a:r>
            <a:endParaRPr lang="en-IN" sz="1100" dirty="0" smtClean="0">
              <a:solidFill>
                <a:schemeClr val="accent5">
                  <a:lumMod val="50000"/>
                </a:schemeClr>
              </a:solidFill>
              <a:latin typeface="+mn-lt"/>
            </a:endParaRPr>
          </a:p>
          <a:p>
            <a:pPr marL="266700" lvl="0" indent="-266700">
              <a:spcAft>
                <a:spcPts val="200"/>
              </a:spcAft>
              <a:defRPr/>
            </a:pPr>
            <a:r>
              <a:rPr lang="en-US" sz="1100" dirty="0" smtClean="0">
                <a:solidFill>
                  <a:schemeClr val="accent5">
                    <a:lumMod val="50000"/>
                  </a:schemeClr>
                </a:solidFill>
                <a:latin typeface="+mn-lt"/>
              </a:rPr>
              <a:t>           - Cab for Consultants travel to and from Venue when workshop is in Delhi NCR</a:t>
            </a:r>
            <a:endParaRPr lang="en-IN" sz="1100" dirty="0" smtClean="0">
              <a:solidFill>
                <a:schemeClr val="accent5">
                  <a:lumMod val="50000"/>
                </a:schemeClr>
              </a:solidFill>
              <a:latin typeface="+mn-lt"/>
            </a:endParaRPr>
          </a:p>
          <a:p>
            <a:pPr marL="266700" lvl="0" indent="-266700">
              <a:spcAft>
                <a:spcPts val="200"/>
              </a:spcAft>
              <a:defRPr/>
            </a:pPr>
            <a:r>
              <a:rPr lang="en-US" sz="1100" dirty="0" smtClean="0">
                <a:solidFill>
                  <a:schemeClr val="accent5">
                    <a:lumMod val="50000"/>
                  </a:schemeClr>
                </a:solidFill>
                <a:latin typeface="+mn-lt"/>
              </a:rPr>
              <a:t>           - Cab for consultants airport transfers in their home location when the workshop is outside Delhi NCR</a:t>
            </a:r>
            <a:endParaRPr lang="en-IN" sz="1100" dirty="0" smtClean="0">
              <a:solidFill>
                <a:schemeClr val="accent5">
                  <a:lumMod val="50000"/>
                </a:schemeClr>
              </a:solidFill>
              <a:latin typeface="+mn-lt"/>
            </a:endParaRPr>
          </a:p>
          <a:p>
            <a:pPr marL="266700" lvl="0" indent="-266700">
              <a:spcAft>
                <a:spcPts val="200"/>
              </a:spcAft>
              <a:defRPr/>
            </a:pPr>
            <a:r>
              <a:rPr lang="en-US" sz="1100" dirty="0" smtClean="0">
                <a:solidFill>
                  <a:schemeClr val="accent5">
                    <a:lumMod val="50000"/>
                  </a:schemeClr>
                </a:solidFill>
                <a:latin typeface="+mn-lt"/>
              </a:rPr>
              <a:t>           - In extreme circumstances, arrangements for consultants accommodation, cabs, flight tickets and meals(as mentioned above) if done by </a:t>
            </a:r>
            <a:r>
              <a:rPr lang="en-US" sz="1100" dirty="0" err="1" smtClean="0">
                <a:solidFill>
                  <a:schemeClr val="accent5">
                    <a:lumMod val="50000"/>
                  </a:schemeClr>
                </a:solidFill>
                <a:latin typeface="+mn-lt"/>
              </a:rPr>
              <a:t>Maynardleigh</a:t>
            </a:r>
            <a:r>
              <a:rPr lang="en-US" sz="1100" dirty="0" smtClean="0">
                <a:solidFill>
                  <a:schemeClr val="accent5">
                    <a:lumMod val="50000"/>
                  </a:schemeClr>
                </a:solidFill>
                <a:latin typeface="+mn-lt"/>
              </a:rPr>
              <a:t> (subject to business approval) </a:t>
            </a:r>
            <a:endParaRPr lang="en-IN" sz="1100" dirty="0" smtClean="0">
              <a:solidFill>
                <a:schemeClr val="accent5">
                  <a:lumMod val="50000"/>
                </a:schemeClr>
              </a:solidFill>
              <a:latin typeface="+mn-lt"/>
            </a:endParaRPr>
          </a:p>
          <a:p>
            <a:pPr marL="266700" lvl="0" indent="-266700">
              <a:spcAft>
                <a:spcPts val="200"/>
              </a:spcAft>
              <a:defRPr/>
            </a:pPr>
            <a:r>
              <a:rPr lang="en-US" sz="1100" dirty="0" smtClean="0">
                <a:solidFill>
                  <a:schemeClr val="accent5">
                    <a:lumMod val="50000"/>
                  </a:schemeClr>
                </a:solidFill>
                <a:latin typeface="+mn-lt"/>
              </a:rPr>
              <a:t>           - Relevant communication expenses if any (subject to business approval) </a:t>
            </a:r>
            <a:endParaRPr lang="en-IN" sz="1100" dirty="0" smtClean="0">
              <a:solidFill>
                <a:schemeClr val="accent5">
                  <a:lumMod val="50000"/>
                </a:schemeClr>
              </a:solidFill>
              <a:latin typeface="+mn-lt"/>
            </a:endParaRPr>
          </a:p>
          <a:p>
            <a:pPr marL="266700" lvl="0" indent="-266700">
              <a:spcAft>
                <a:spcPts val="200"/>
              </a:spcAft>
              <a:buFont typeface="Wingdings" pitchFamily="2" charset="2"/>
              <a:buChar char="v"/>
              <a:defRPr/>
            </a:pPr>
            <a:r>
              <a:rPr lang="en-US" sz="1100" dirty="0" smtClean="0">
                <a:solidFill>
                  <a:schemeClr val="accent5">
                    <a:lumMod val="50000"/>
                  </a:schemeClr>
                </a:solidFill>
                <a:latin typeface="+mn-lt"/>
              </a:rPr>
              <a:t>Taxes will be charged as per government rules &amp; regulations</a:t>
            </a:r>
          </a:p>
          <a:p>
            <a:pPr marL="266700" lvl="0" indent="-266700">
              <a:spcAft>
                <a:spcPts val="200"/>
              </a:spcAft>
              <a:buFont typeface="Wingdings" pitchFamily="2" charset="2"/>
              <a:buChar char="v"/>
              <a:defRPr/>
            </a:pPr>
            <a:r>
              <a:rPr lang="en-US" sz="1100" dirty="0" smtClean="0">
                <a:solidFill>
                  <a:schemeClr val="accent5">
                    <a:lumMod val="50000"/>
                  </a:schemeClr>
                </a:solidFill>
                <a:latin typeface="+mn-lt"/>
              </a:rPr>
              <a:t>Payment will be made within 45 days of invoices receipt by </a:t>
            </a:r>
            <a:r>
              <a:rPr lang="en-US" sz="1100" dirty="0" err="1" smtClean="0">
                <a:solidFill>
                  <a:schemeClr val="accent5">
                    <a:lumMod val="50000"/>
                  </a:schemeClr>
                </a:solidFill>
                <a:latin typeface="+mn-lt"/>
              </a:rPr>
              <a:t>Genpact</a:t>
            </a:r>
            <a:endParaRPr lang="en-IN" sz="1100" dirty="0" smtClean="0">
              <a:solidFill>
                <a:schemeClr val="accent5">
                  <a:lumMod val="50000"/>
                </a:schemeClr>
              </a:solidFill>
              <a:latin typeface="+mn-lt"/>
            </a:endParaRPr>
          </a:p>
          <a:p>
            <a:pPr marL="266700" lvl="0" indent="-266700">
              <a:spcAft>
                <a:spcPts val="200"/>
              </a:spcAft>
              <a:buFont typeface="Wingdings" pitchFamily="2" charset="2"/>
              <a:buChar char="v"/>
              <a:defRPr/>
            </a:pPr>
            <a:r>
              <a:rPr lang="en-US" sz="1100" dirty="0" smtClean="0">
                <a:solidFill>
                  <a:schemeClr val="accent5">
                    <a:lumMod val="50000"/>
                  </a:schemeClr>
                </a:solidFill>
                <a:latin typeface="+mn-lt"/>
              </a:rPr>
              <a:t>In case of cancellation/rescheduling fees will be charged as follows – </a:t>
            </a:r>
            <a:endParaRPr lang="en-IN" sz="1100" dirty="0" smtClean="0">
              <a:solidFill>
                <a:schemeClr val="accent5">
                  <a:lumMod val="50000"/>
                </a:schemeClr>
              </a:solidFill>
              <a:latin typeface="+mn-lt"/>
            </a:endParaRPr>
          </a:p>
          <a:p>
            <a:pPr marL="266700" lvl="0" indent="-266700">
              <a:spcAft>
                <a:spcPts val="200"/>
              </a:spcAft>
              <a:defRPr/>
            </a:pPr>
            <a:r>
              <a:rPr lang="en-US" sz="1100" dirty="0" smtClean="0">
                <a:solidFill>
                  <a:schemeClr val="accent5">
                    <a:lumMod val="50000"/>
                  </a:schemeClr>
                </a:solidFill>
                <a:latin typeface="+mn-lt"/>
              </a:rPr>
              <a:t>            - 50% of the professional fee - 15 to 3 working days of the confirmed date of delivery</a:t>
            </a:r>
            <a:endParaRPr lang="en-IN" sz="1100" dirty="0" smtClean="0">
              <a:solidFill>
                <a:schemeClr val="accent5">
                  <a:lumMod val="50000"/>
                </a:schemeClr>
              </a:solidFill>
              <a:latin typeface="+mn-lt"/>
            </a:endParaRPr>
          </a:p>
          <a:p>
            <a:pPr marL="266700" lvl="0" indent="-266700">
              <a:spcAft>
                <a:spcPts val="200"/>
              </a:spcAft>
              <a:defRPr/>
            </a:pPr>
            <a:r>
              <a:rPr lang="en-US" sz="1100" dirty="0" smtClean="0">
                <a:solidFill>
                  <a:schemeClr val="accent5">
                    <a:lumMod val="50000"/>
                  </a:schemeClr>
                </a:solidFill>
                <a:latin typeface="+mn-lt"/>
              </a:rPr>
              <a:t>            - 100% of professional fee - 2 to 0 working days of the confirmed date of delivery</a:t>
            </a:r>
            <a:endParaRPr lang="en-IN" sz="1100" dirty="0" smtClean="0">
              <a:solidFill>
                <a:schemeClr val="accent5">
                  <a:lumMod val="50000"/>
                </a:schemeClr>
              </a:solidFill>
              <a:latin typeface="+mn-lt"/>
            </a:endParaRPr>
          </a:p>
          <a:p>
            <a:pPr marL="266700" lvl="0" indent="-266700">
              <a:spcAft>
                <a:spcPts val="200"/>
              </a:spcAft>
              <a:buFont typeface="Wingdings" pitchFamily="2" charset="2"/>
              <a:buChar char="v"/>
              <a:defRPr/>
            </a:pPr>
            <a:r>
              <a:rPr lang="en-US" sz="1100" dirty="0" smtClean="0">
                <a:solidFill>
                  <a:schemeClr val="accent5">
                    <a:lumMod val="50000"/>
                  </a:schemeClr>
                </a:solidFill>
                <a:latin typeface="+mn-lt"/>
              </a:rPr>
              <a:t>Any one of the following methods may be considered as date confirmation:  email notification from sourcing / a Purchase Order with specific dates.</a:t>
            </a:r>
            <a:endParaRPr lang="en-IN" sz="1100" dirty="0" smtClean="0">
              <a:solidFill>
                <a:schemeClr val="accent5">
                  <a:lumMod val="50000"/>
                </a:schemeClr>
              </a:solidFill>
              <a:latin typeface="+mn-lt"/>
            </a:endParaRPr>
          </a:p>
          <a:p>
            <a:pPr marL="266700" lvl="0" indent="-266700">
              <a:spcAft>
                <a:spcPts val="200"/>
              </a:spcAft>
              <a:buFont typeface="Wingdings" pitchFamily="2" charset="2"/>
              <a:buChar char="v"/>
              <a:defRPr/>
            </a:pPr>
            <a:r>
              <a:rPr lang="en-IN" sz="1100" dirty="0" smtClean="0">
                <a:solidFill>
                  <a:schemeClr val="accent5">
                    <a:lumMod val="50000"/>
                  </a:schemeClr>
                </a:solidFill>
                <a:latin typeface="+mn-lt"/>
              </a:rPr>
              <a:t>The session cannot be recorded without a prior written consent from </a:t>
            </a:r>
            <a:r>
              <a:rPr lang="en-IN" sz="1100" dirty="0" err="1" smtClean="0">
                <a:solidFill>
                  <a:schemeClr val="accent5">
                    <a:lumMod val="50000"/>
                  </a:schemeClr>
                </a:solidFill>
                <a:latin typeface="+mn-lt"/>
              </a:rPr>
              <a:t>Maynardleigh</a:t>
            </a:r>
            <a:r>
              <a:rPr lang="en-IN" sz="1100" dirty="0" smtClean="0">
                <a:solidFill>
                  <a:schemeClr val="accent5">
                    <a:lumMod val="50000"/>
                  </a:schemeClr>
                </a:solidFill>
                <a:latin typeface="+mn-lt"/>
              </a:rPr>
              <a:t> Associates.</a:t>
            </a:r>
            <a:r>
              <a:rPr lang="en-US" sz="1100" dirty="0" smtClean="0">
                <a:solidFill>
                  <a:schemeClr val="accent5">
                    <a:lumMod val="50000"/>
                  </a:schemeClr>
                </a:solidFill>
                <a:latin typeface="+mn-lt"/>
              </a:rPr>
              <a:t> </a:t>
            </a:r>
          </a:p>
          <a:p>
            <a:pPr marL="266700" indent="-266700">
              <a:spcAft>
                <a:spcPts val="200"/>
              </a:spcAft>
              <a:buFont typeface="Wingdings" pitchFamily="2" charset="2"/>
              <a:buChar char="v"/>
              <a:defRPr/>
            </a:pPr>
            <a:r>
              <a:rPr lang="en-US" sz="1100" dirty="0" smtClean="0">
                <a:solidFill>
                  <a:schemeClr val="accent5">
                    <a:lumMod val="50000"/>
                  </a:schemeClr>
                </a:solidFill>
                <a:latin typeface="+mn-lt"/>
              </a:rPr>
              <a:t>The above commercials are valid till the 31</a:t>
            </a:r>
            <a:r>
              <a:rPr lang="en-US" sz="1100" baseline="30000" dirty="0" smtClean="0">
                <a:solidFill>
                  <a:schemeClr val="accent5">
                    <a:lumMod val="50000"/>
                  </a:schemeClr>
                </a:solidFill>
                <a:latin typeface="+mn-lt"/>
              </a:rPr>
              <a:t>st</a:t>
            </a:r>
            <a:r>
              <a:rPr lang="en-US" sz="1100" dirty="0" smtClean="0">
                <a:solidFill>
                  <a:schemeClr val="accent5">
                    <a:lumMod val="50000"/>
                  </a:schemeClr>
                </a:solidFill>
                <a:latin typeface="+mn-lt"/>
              </a:rPr>
              <a:t> October, 2018</a:t>
            </a:r>
          </a:p>
          <a:p>
            <a:pPr marL="266700" indent="-266700">
              <a:spcAft>
                <a:spcPts val="200"/>
              </a:spcAft>
              <a:buFont typeface="Wingdings" pitchFamily="2" charset="2"/>
              <a:buChar char="v"/>
              <a:defRPr/>
            </a:pPr>
            <a:r>
              <a:rPr lang="en-US" sz="1100" dirty="0" smtClean="0">
                <a:solidFill>
                  <a:schemeClr val="accent5">
                    <a:lumMod val="50000"/>
                  </a:schemeClr>
                </a:solidFill>
                <a:latin typeface="+mn-lt"/>
              </a:rPr>
              <a:t>Contracts, legal &amp; accounting paperwork (including billing &amp; payments) will be in the name of “Life Strategies </a:t>
            </a:r>
            <a:r>
              <a:rPr lang="en-US" sz="1100" dirty="0" err="1" smtClean="0">
                <a:solidFill>
                  <a:schemeClr val="accent5">
                    <a:lumMod val="50000"/>
                  </a:schemeClr>
                </a:solidFill>
                <a:latin typeface="+mn-lt"/>
              </a:rPr>
              <a:t>Humancare</a:t>
            </a:r>
            <a:r>
              <a:rPr lang="en-US" sz="1100" dirty="0" smtClean="0">
                <a:solidFill>
                  <a:schemeClr val="accent5">
                    <a:lumMod val="50000"/>
                  </a:schemeClr>
                </a:solidFill>
                <a:latin typeface="+mn-lt"/>
              </a:rPr>
              <a:t> Pvt. Ltd.” </a:t>
            </a:r>
            <a:r>
              <a:rPr lang="en-US" sz="1100" b="1" dirty="0" smtClean="0">
                <a:solidFill>
                  <a:schemeClr val="accent5">
                    <a:lumMod val="50000"/>
                  </a:schemeClr>
                </a:solidFill>
                <a:latin typeface="+mn-lt"/>
              </a:rPr>
              <a:t> </a:t>
            </a:r>
            <a:endParaRPr lang="en-US" sz="1100" b="1" dirty="0">
              <a:solidFill>
                <a:schemeClr val="accent5">
                  <a:lumMod val="50000"/>
                </a:schemeClr>
              </a:solidFill>
              <a:latin typeface="+mn-lt"/>
            </a:endParaRPr>
          </a:p>
        </p:txBody>
      </p:sp>
      <p:sp>
        <p:nvSpPr>
          <p:cNvPr id="2" name="Slide Number Placeholder 1"/>
          <p:cNvSpPr>
            <a:spLocks noGrp="1"/>
          </p:cNvSpPr>
          <p:nvPr>
            <p:ph type="sldNum" sz="quarter" idx="4294967295"/>
          </p:nvPr>
        </p:nvSpPr>
        <p:spPr>
          <a:xfrm>
            <a:off x="-1751178" y="6127846"/>
            <a:ext cx="2344856" cy="620926"/>
          </a:xfrm>
          <a:prstGeom prst="rect">
            <a:avLst/>
          </a:prstGeom>
        </p:spPr>
        <p:txBody>
          <a:bodyPr/>
          <a:lstStyle/>
          <a:p>
            <a:r>
              <a:rPr lang="en-US"/>
              <a:t>2</a:t>
            </a:r>
            <a:endParaRPr lang="en-US" dirty="0"/>
          </a:p>
        </p:txBody>
      </p:sp>
    </p:spTree>
    <p:extLst>
      <p:ext uri="{BB962C8B-B14F-4D97-AF65-F5344CB8AC3E}">
        <p14:creationId xmlns:p14="http://schemas.microsoft.com/office/powerpoint/2010/main" val="6421583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2" descr="C:\Documents and Settings\a\My Documents\1 life strategies\Images\Gsk Sonepat\13.jpg"/>
          <p:cNvPicPr>
            <a:picLocks noChangeAspect="1" noChangeArrowheads="1"/>
          </p:cNvPicPr>
          <p:nvPr/>
        </p:nvPicPr>
        <p:blipFill>
          <a:blip r:embed="rId2" cstate="print"/>
          <a:srcRect/>
          <a:stretch>
            <a:fillRect/>
          </a:stretch>
        </p:blipFill>
        <p:spPr bwMode="auto">
          <a:xfrm>
            <a:off x="0" y="3048000"/>
            <a:ext cx="3048000" cy="2286000"/>
          </a:xfrm>
          <a:prstGeom prst="rect">
            <a:avLst/>
          </a:prstGeom>
          <a:noFill/>
          <a:ln w="9525">
            <a:noFill/>
            <a:miter lim="800000"/>
            <a:headEnd/>
            <a:tailEnd/>
          </a:ln>
        </p:spPr>
      </p:pic>
      <p:pic>
        <p:nvPicPr>
          <p:cNvPr id="25603" name="Picture 5" descr="C:\Documents and Settings\a\My Documents\1 life strategies\Images\Formulaone\DSC00259.JPG"/>
          <p:cNvPicPr>
            <a:picLocks noChangeAspect="1" noChangeArrowheads="1"/>
          </p:cNvPicPr>
          <p:nvPr/>
        </p:nvPicPr>
        <p:blipFill>
          <a:blip r:embed="rId3" cstate="print"/>
          <a:srcRect/>
          <a:stretch>
            <a:fillRect/>
          </a:stretch>
        </p:blipFill>
        <p:spPr bwMode="auto">
          <a:xfrm>
            <a:off x="0" y="1676400"/>
            <a:ext cx="3048000" cy="1841500"/>
          </a:xfrm>
          <a:prstGeom prst="rect">
            <a:avLst/>
          </a:prstGeom>
          <a:noFill/>
          <a:ln w="9525">
            <a:noFill/>
            <a:miter lim="800000"/>
            <a:headEnd/>
            <a:tailEnd/>
          </a:ln>
        </p:spPr>
      </p:pic>
      <p:pic>
        <p:nvPicPr>
          <p:cNvPr id="25604" name="Picture 8" descr="E:\Marketing\Maynard Leigh\Website Content editing\Images\for MLA web,borchure,all about us\DSCN2534.JPG"/>
          <p:cNvPicPr>
            <a:picLocks noChangeAspect="1" noChangeArrowheads="1"/>
          </p:cNvPicPr>
          <p:nvPr/>
        </p:nvPicPr>
        <p:blipFill>
          <a:blip r:embed="rId4" cstate="print"/>
          <a:srcRect/>
          <a:stretch>
            <a:fillRect/>
          </a:stretch>
        </p:blipFill>
        <p:spPr bwMode="auto">
          <a:xfrm>
            <a:off x="0" y="0"/>
            <a:ext cx="3048000" cy="2095500"/>
          </a:xfrm>
          <a:prstGeom prst="rect">
            <a:avLst/>
          </a:prstGeom>
          <a:noFill/>
          <a:ln w="9525">
            <a:noFill/>
            <a:miter lim="800000"/>
            <a:headEnd/>
            <a:tailEnd/>
          </a:ln>
        </p:spPr>
      </p:pic>
      <p:pic>
        <p:nvPicPr>
          <p:cNvPr id="25605" name="Picture 5" descr="D:\Training Videos &amp; Pictures\Alcetel lucent\DSC01948.JPG"/>
          <p:cNvPicPr>
            <a:picLocks noChangeAspect="1" noChangeArrowheads="1"/>
          </p:cNvPicPr>
          <p:nvPr/>
        </p:nvPicPr>
        <p:blipFill>
          <a:blip r:embed="rId5" cstate="print"/>
          <a:srcRect/>
          <a:stretch>
            <a:fillRect/>
          </a:stretch>
        </p:blipFill>
        <p:spPr bwMode="auto">
          <a:xfrm>
            <a:off x="0" y="5143500"/>
            <a:ext cx="3048000" cy="1714500"/>
          </a:xfrm>
          <a:prstGeom prst="rect">
            <a:avLst/>
          </a:prstGeom>
          <a:noFill/>
          <a:ln w="9525">
            <a:noFill/>
            <a:miter lim="800000"/>
            <a:headEnd/>
            <a:tailEnd/>
          </a:ln>
        </p:spPr>
      </p:pic>
      <p:pic>
        <p:nvPicPr>
          <p:cNvPr id="25606" name="Picture 3" descr="C:\Documents and Settings\a\My Documents\1 life strategies\Images\Rediffusion\DSCN0272.JPG"/>
          <p:cNvPicPr>
            <a:picLocks noChangeAspect="1" noChangeArrowheads="1"/>
          </p:cNvPicPr>
          <p:nvPr/>
        </p:nvPicPr>
        <p:blipFill>
          <a:blip r:embed="rId6" cstate="print"/>
          <a:srcRect/>
          <a:stretch>
            <a:fillRect/>
          </a:stretch>
        </p:blipFill>
        <p:spPr bwMode="auto">
          <a:xfrm>
            <a:off x="3048000" y="0"/>
            <a:ext cx="3124200" cy="2362200"/>
          </a:xfrm>
          <a:prstGeom prst="rect">
            <a:avLst/>
          </a:prstGeom>
          <a:noFill/>
          <a:ln w="9525">
            <a:noFill/>
            <a:miter lim="800000"/>
            <a:headEnd/>
            <a:tailEnd/>
          </a:ln>
        </p:spPr>
      </p:pic>
      <p:pic>
        <p:nvPicPr>
          <p:cNvPr id="25607" name="Picture 3" descr="D:\1\Mydocs in D\1 life strategies\Images\for MLA web,borchure,all about us\DSC01776.JPG"/>
          <p:cNvPicPr>
            <a:picLocks noChangeAspect="1" noChangeArrowheads="1"/>
          </p:cNvPicPr>
          <p:nvPr/>
        </p:nvPicPr>
        <p:blipFill>
          <a:blip r:embed="rId7" cstate="print"/>
          <a:srcRect/>
          <a:stretch>
            <a:fillRect/>
          </a:stretch>
        </p:blipFill>
        <p:spPr bwMode="auto">
          <a:xfrm>
            <a:off x="5994400" y="0"/>
            <a:ext cx="3149600" cy="2133600"/>
          </a:xfrm>
          <a:prstGeom prst="rect">
            <a:avLst/>
          </a:prstGeom>
          <a:noFill/>
          <a:ln w="9525">
            <a:noFill/>
            <a:miter lim="800000"/>
            <a:headEnd/>
            <a:tailEnd/>
          </a:ln>
        </p:spPr>
      </p:pic>
      <p:pic>
        <p:nvPicPr>
          <p:cNvPr id="25608" name="Picture 2" descr="D:\1\Mydocs in D\1 life strategies\Images\for MLA web,borchure,all about us\DSC01945.JPG"/>
          <p:cNvPicPr>
            <a:picLocks noChangeAspect="1" noChangeArrowheads="1"/>
          </p:cNvPicPr>
          <p:nvPr/>
        </p:nvPicPr>
        <p:blipFill>
          <a:blip r:embed="rId8" cstate="print"/>
          <a:srcRect/>
          <a:stretch>
            <a:fillRect/>
          </a:stretch>
        </p:blipFill>
        <p:spPr bwMode="auto">
          <a:xfrm>
            <a:off x="5943600" y="2057426"/>
            <a:ext cx="3200400" cy="1808163"/>
          </a:xfrm>
          <a:prstGeom prst="rect">
            <a:avLst/>
          </a:prstGeom>
          <a:noFill/>
          <a:ln w="9525">
            <a:noFill/>
            <a:miter lim="800000"/>
            <a:headEnd/>
            <a:tailEnd/>
          </a:ln>
        </p:spPr>
      </p:pic>
      <p:pic>
        <p:nvPicPr>
          <p:cNvPr id="25609" name="Picture 5" descr="C:\Documents and Settings\a\My Documents\1 life strategies\Images\Gsk Sonepat\5.jpg"/>
          <p:cNvPicPr>
            <a:picLocks noChangeAspect="1" noChangeArrowheads="1"/>
          </p:cNvPicPr>
          <p:nvPr/>
        </p:nvPicPr>
        <p:blipFill>
          <a:blip r:embed="rId9" cstate="print"/>
          <a:srcRect/>
          <a:stretch>
            <a:fillRect/>
          </a:stretch>
        </p:blipFill>
        <p:spPr bwMode="auto">
          <a:xfrm>
            <a:off x="5943600" y="4724400"/>
            <a:ext cx="3200400" cy="2133600"/>
          </a:xfrm>
          <a:prstGeom prst="rect">
            <a:avLst/>
          </a:prstGeom>
          <a:noFill/>
          <a:ln w="9525">
            <a:noFill/>
            <a:miter lim="800000"/>
            <a:headEnd/>
            <a:tailEnd/>
          </a:ln>
        </p:spPr>
      </p:pic>
      <p:pic>
        <p:nvPicPr>
          <p:cNvPr id="25610" name="Picture 4" descr="C:\Documents and Settings\a\My Documents\1 life strategies\Images\Autodesk Team Building\3.jpg"/>
          <p:cNvPicPr>
            <a:picLocks noChangeAspect="1" noChangeArrowheads="1"/>
          </p:cNvPicPr>
          <p:nvPr/>
        </p:nvPicPr>
        <p:blipFill>
          <a:blip r:embed="rId10" cstate="print"/>
          <a:srcRect/>
          <a:stretch>
            <a:fillRect/>
          </a:stretch>
        </p:blipFill>
        <p:spPr bwMode="auto">
          <a:xfrm>
            <a:off x="3048000" y="4587901"/>
            <a:ext cx="2895600" cy="2270125"/>
          </a:xfrm>
          <a:prstGeom prst="rect">
            <a:avLst/>
          </a:prstGeom>
          <a:noFill/>
          <a:ln w="9525">
            <a:noFill/>
            <a:miter lim="800000"/>
            <a:headEnd/>
            <a:tailEnd/>
          </a:ln>
        </p:spPr>
      </p:pic>
      <p:pic>
        <p:nvPicPr>
          <p:cNvPr id="25611" name="Picture 2" descr="E:\Life strategies Stamp &amp; Signature\Maitri Gopalakrishna Images\DSCN0043.JPG"/>
          <p:cNvPicPr>
            <a:picLocks noChangeAspect="1" noChangeArrowheads="1"/>
          </p:cNvPicPr>
          <p:nvPr/>
        </p:nvPicPr>
        <p:blipFill>
          <a:blip r:embed="rId11" cstate="print"/>
          <a:srcRect t="25830" b="9271"/>
          <a:stretch>
            <a:fillRect/>
          </a:stretch>
        </p:blipFill>
        <p:spPr bwMode="auto">
          <a:xfrm>
            <a:off x="5943600" y="3657600"/>
            <a:ext cx="3200400" cy="1557338"/>
          </a:xfrm>
          <a:prstGeom prst="rect">
            <a:avLst/>
          </a:prstGeom>
          <a:noFill/>
          <a:ln w="9525">
            <a:noFill/>
            <a:miter lim="800000"/>
            <a:headEnd/>
            <a:tailEnd/>
          </a:ln>
        </p:spPr>
      </p:pic>
      <p:pic>
        <p:nvPicPr>
          <p:cNvPr id="25612" name="25A1F1B6-5F60-4EAC-94FD-8B7E7D36B5A6" descr="cid:image006.jpg@01CFF854.65A7C9B0"/>
          <p:cNvPicPr>
            <a:picLocks noChangeAspect="1" noChangeArrowheads="1"/>
          </p:cNvPicPr>
          <p:nvPr/>
        </p:nvPicPr>
        <p:blipFill>
          <a:blip r:embed="rId12" r:link="rId13" cstate="print"/>
          <a:srcRect/>
          <a:stretch>
            <a:fillRect/>
          </a:stretch>
        </p:blipFill>
        <p:spPr bwMode="auto">
          <a:xfrm>
            <a:off x="3086100" y="1943100"/>
            <a:ext cx="2971800" cy="2971800"/>
          </a:xfrm>
          <a:prstGeom prst="rect">
            <a:avLst/>
          </a:prstGeom>
          <a:noFill/>
          <a:ln w="9525">
            <a:noFill/>
            <a:miter lim="800000"/>
            <a:headEnd/>
            <a:tailEnd/>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3" y="76226"/>
            <a:ext cx="3336971" cy="461665"/>
          </a:xfrm>
          <a:prstGeom prst="rect">
            <a:avLst/>
          </a:prstGeom>
        </p:spPr>
        <p:txBody>
          <a:bodyPr wrap="none">
            <a:spAutoFit/>
          </a:bodyPr>
          <a:lstStyle/>
          <a:p>
            <a:pPr>
              <a:defRPr/>
            </a:pPr>
            <a:r>
              <a:rPr lang="en-GB" sz="2400" b="1" dirty="0">
                <a:solidFill>
                  <a:schemeClr val="tx2"/>
                </a:solidFill>
                <a:latin typeface="Arial" pitchFamily="34" charset="0"/>
                <a:ea typeface="Times New Roman" pitchFamily="18" charset="0"/>
                <a:cs typeface="Arial" pitchFamily="34" charset="0"/>
              </a:rPr>
              <a:t>The ABC of Charisma</a:t>
            </a:r>
            <a:endParaRPr lang="en-US" sz="2400" b="1" dirty="0">
              <a:solidFill>
                <a:schemeClr val="tx2"/>
              </a:solidFill>
              <a:latin typeface="Arial" pitchFamily="34" charset="0"/>
              <a:ea typeface="Times New Roman" pitchFamily="18" charset="0"/>
              <a:cs typeface="Arial" pitchFamily="34" charset="0"/>
            </a:endParaRPr>
          </a:p>
        </p:txBody>
      </p:sp>
      <p:sp>
        <p:nvSpPr>
          <p:cNvPr id="3" name="TextBox 2"/>
          <p:cNvSpPr txBox="1"/>
          <p:nvPr/>
        </p:nvSpPr>
        <p:spPr>
          <a:xfrm>
            <a:off x="152413" y="457212"/>
            <a:ext cx="6286801" cy="2092881"/>
          </a:xfrm>
          <a:prstGeom prst="rect">
            <a:avLst/>
          </a:prstGeom>
          <a:noFill/>
        </p:spPr>
        <p:txBody>
          <a:bodyPr wrap="square" rtlCol="0">
            <a:spAutoFit/>
          </a:bodyPr>
          <a:lstStyle/>
          <a:p>
            <a:pPr algn="just" hangingPunct="0"/>
            <a:r>
              <a:rPr lang="en-US" sz="1400" dirty="0">
                <a:latin typeface="+mn-lt"/>
              </a:rPr>
              <a:t>Actors have been known  for ages to have  </a:t>
            </a:r>
            <a:r>
              <a:rPr lang="en-US" sz="1400" b="1" dirty="0">
                <a:solidFill>
                  <a:schemeClr val="accent6">
                    <a:lumMod val="75000"/>
                  </a:schemeClr>
                </a:solidFill>
                <a:latin typeface="+mn-lt"/>
              </a:rPr>
              <a:t>‘Star like quality</a:t>
            </a:r>
            <a:r>
              <a:rPr lang="en-US" sz="1400" dirty="0">
                <a:latin typeface="+mn-lt"/>
              </a:rPr>
              <a:t>’ which leads them to exude confidence and move an entire auditorium full of people. They have an inherent ability to </a:t>
            </a:r>
            <a:r>
              <a:rPr lang="en-US" sz="1400" b="1" dirty="0">
                <a:solidFill>
                  <a:schemeClr val="accent6">
                    <a:lumMod val="75000"/>
                  </a:schemeClr>
                </a:solidFill>
                <a:latin typeface="+mn-lt"/>
              </a:rPr>
              <a:t>use a wide range of emotions </a:t>
            </a:r>
            <a:r>
              <a:rPr lang="en-US" sz="1400" dirty="0">
                <a:latin typeface="+mn-lt"/>
              </a:rPr>
              <a:t>to be able to make the audience feel what the script demands of them.</a:t>
            </a:r>
          </a:p>
          <a:p>
            <a:pPr algn="just" hangingPunct="0"/>
            <a:endParaRPr lang="en-US" sz="1400" dirty="0">
              <a:latin typeface="+mn-lt"/>
            </a:endParaRPr>
          </a:p>
          <a:p>
            <a:pPr algn="just" hangingPunct="0"/>
            <a:r>
              <a:rPr lang="en-US" sz="1400" dirty="0">
                <a:latin typeface="+mn-lt"/>
              </a:rPr>
              <a:t>Our directors knew that </a:t>
            </a:r>
            <a:r>
              <a:rPr lang="en-US" sz="1600" dirty="0">
                <a:latin typeface="+mn-lt"/>
              </a:rPr>
              <a:t>“The inner substance speaks much louder and clearer than the outer masks</a:t>
            </a:r>
            <a:r>
              <a:rPr lang="en-US" sz="1200" dirty="0">
                <a:latin typeface="+mn-lt"/>
              </a:rPr>
              <a:t>” </a:t>
            </a:r>
            <a:r>
              <a:rPr lang="en-US" sz="1400" dirty="0">
                <a:latin typeface="+mn-lt"/>
              </a:rPr>
              <a:t>Hence, they would spend most time having the actor connect with the character, its thoughts, it’s body and spend little time on the schematics, costumes etc.</a:t>
            </a:r>
          </a:p>
        </p:txBody>
      </p:sp>
      <p:pic>
        <p:nvPicPr>
          <p:cNvPr id="8" name="Picture 2" descr="https://diycollegeprep.files.wordpress.com/2012/10/spotlight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10726" y="61911"/>
            <a:ext cx="1780874" cy="2681315"/>
          </a:xfrm>
          <a:prstGeom prst="rect">
            <a:avLst/>
          </a:prstGeom>
          <a:noFill/>
          <a:extLst>
            <a:ext uri="{909E8E84-426E-40dd-AFC4-6F175D3DCCD1}">
              <a14:hiddenFill xmlns:a14="http://schemas.microsoft.com/office/drawing/2010/main" xmlns="">
                <a:solidFill>
                  <a:srgbClr val="FFFFFF"/>
                </a:solidFill>
              </a14:hiddenFill>
            </a:ext>
          </a:extLst>
        </p:spPr>
      </p:pic>
      <p:sp>
        <p:nvSpPr>
          <p:cNvPr id="2" name="Rectangle 1"/>
          <p:cNvSpPr/>
          <p:nvPr/>
        </p:nvSpPr>
        <p:spPr>
          <a:xfrm>
            <a:off x="152400" y="2772253"/>
            <a:ext cx="4572000" cy="1661993"/>
          </a:xfrm>
          <a:prstGeom prst="rect">
            <a:avLst/>
          </a:prstGeom>
        </p:spPr>
        <p:txBody>
          <a:bodyPr>
            <a:spAutoFit/>
          </a:bodyPr>
          <a:lstStyle/>
          <a:p>
            <a:pPr hangingPunct="0"/>
            <a:r>
              <a:rPr lang="en-US" sz="3600" b="1" dirty="0">
                <a:solidFill>
                  <a:srgbClr val="FF0000"/>
                </a:solidFill>
                <a:latin typeface="Arial Rounded MT Bold" panose="020F0704030504030204" pitchFamily="34" charset="0"/>
              </a:rPr>
              <a:t>A</a:t>
            </a:r>
            <a:r>
              <a:rPr lang="en-US" sz="3600" b="1" dirty="0">
                <a:solidFill>
                  <a:schemeClr val="accent5"/>
                </a:solidFill>
                <a:latin typeface="Arial Rounded MT Bold" panose="020F0704030504030204" pitchFamily="34" charset="0"/>
              </a:rPr>
              <a:t>im</a:t>
            </a:r>
          </a:p>
          <a:p>
            <a:pPr hangingPunct="0"/>
            <a:r>
              <a:rPr lang="en-US" sz="1600" dirty="0">
                <a:latin typeface="+mn-lt"/>
              </a:rPr>
              <a:t>Every communication has a purpose.</a:t>
            </a:r>
          </a:p>
          <a:p>
            <a:pPr hangingPunct="0"/>
            <a:r>
              <a:rPr lang="en-US" sz="1600" dirty="0">
                <a:latin typeface="+mn-lt"/>
              </a:rPr>
              <a:t>What’s the impression you want to leave your audience with?</a:t>
            </a:r>
          </a:p>
          <a:p>
            <a:pPr hangingPunct="0"/>
            <a:endParaRPr lang="en-US" dirty="0"/>
          </a:p>
        </p:txBody>
      </p:sp>
      <p:sp>
        <p:nvSpPr>
          <p:cNvPr id="5" name="Rectangle 4"/>
          <p:cNvSpPr/>
          <p:nvPr/>
        </p:nvSpPr>
        <p:spPr>
          <a:xfrm>
            <a:off x="152400" y="4524877"/>
            <a:ext cx="4572000" cy="1723549"/>
          </a:xfrm>
          <a:prstGeom prst="rect">
            <a:avLst/>
          </a:prstGeom>
        </p:spPr>
        <p:txBody>
          <a:bodyPr>
            <a:spAutoFit/>
          </a:bodyPr>
          <a:lstStyle/>
          <a:p>
            <a:pPr hangingPunct="0"/>
            <a:r>
              <a:rPr lang="en-US" sz="3600" b="1" dirty="0">
                <a:solidFill>
                  <a:srgbClr val="FF0000"/>
                </a:solidFill>
                <a:latin typeface="Arial Rounded MT Bold" panose="020F0704030504030204" pitchFamily="34" charset="0"/>
              </a:rPr>
              <a:t>C</a:t>
            </a:r>
            <a:r>
              <a:rPr lang="en-US" sz="3600" b="1" dirty="0">
                <a:solidFill>
                  <a:schemeClr val="accent5"/>
                </a:solidFill>
                <a:latin typeface="Arial Rounded MT Bold" panose="020F0704030504030204" pitchFamily="34" charset="0"/>
              </a:rPr>
              <a:t>hemistry</a:t>
            </a:r>
          </a:p>
          <a:p>
            <a:pPr hangingPunct="0"/>
            <a:r>
              <a:rPr lang="en-US" dirty="0">
                <a:latin typeface="+mn-lt"/>
              </a:rPr>
              <a:t>-</a:t>
            </a:r>
            <a:r>
              <a:rPr lang="en-US" sz="1600" dirty="0">
                <a:latin typeface="+mn-lt"/>
              </a:rPr>
              <a:t>Focus of attention</a:t>
            </a:r>
          </a:p>
          <a:p>
            <a:pPr hangingPunct="0"/>
            <a:r>
              <a:rPr lang="en-US" sz="1600" dirty="0">
                <a:latin typeface="+mn-lt"/>
              </a:rPr>
              <a:t>-Building relations</a:t>
            </a:r>
          </a:p>
          <a:p>
            <a:pPr hangingPunct="0"/>
            <a:r>
              <a:rPr lang="en-US" sz="1600" dirty="0">
                <a:latin typeface="+mn-lt"/>
              </a:rPr>
              <a:t>- Emotional and social intelligence</a:t>
            </a:r>
          </a:p>
          <a:p>
            <a:pPr hangingPunct="0"/>
            <a:r>
              <a:rPr lang="en-US" sz="1600" dirty="0">
                <a:latin typeface="+mn-lt"/>
              </a:rPr>
              <a:t>-Impact in your interactions &amp; presentations</a:t>
            </a:r>
            <a:r>
              <a:rPr lang="en-US" sz="1600" dirty="0"/>
              <a:t>.</a:t>
            </a:r>
          </a:p>
        </p:txBody>
      </p:sp>
      <p:sp>
        <p:nvSpPr>
          <p:cNvPr id="9" name="Rectangle 8"/>
          <p:cNvSpPr/>
          <p:nvPr/>
        </p:nvSpPr>
        <p:spPr>
          <a:xfrm>
            <a:off x="4411717" y="3765828"/>
            <a:ext cx="4572000" cy="1415772"/>
          </a:xfrm>
          <a:prstGeom prst="rect">
            <a:avLst/>
          </a:prstGeom>
        </p:spPr>
        <p:txBody>
          <a:bodyPr>
            <a:spAutoFit/>
          </a:bodyPr>
          <a:lstStyle/>
          <a:p>
            <a:pPr algn="r" hangingPunct="0"/>
            <a:r>
              <a:rPr lang="en-US" sz="3600" b="1" dirty="0">
                <a:solidFill>
                  <a:srgbClr val="FF0000"/>
                </a:solidFill>
                <a:latin typeface="Arial Rounded MT Bold" panose="020F0704030504030204" pitchFamily="34" charset="0"/>
              </a:rPr>
              <a:t>B</a:t>
            </a:r>
            <a:r>
              <a:rPr lang="en-US" sz="3600" b="1" dirty="0">
                <a:solidFill>
                  <a:schemeClr val="accent5"/>
                </a:solidFill>
                <a:latin typeface="Arial Rounded MT Bold" panose="020F0704030504030204" pitchFamily="34" charset="0"/>
              </a:rPr>
              <a:t>eing yourself</a:t>
            </a:r>
          </a:p>
          <a:p>
            <a:pPr algn="r" hangingPunct="0"/>
            <a:r>
              <a:rPr lang="en-US" sz="1600" dirty="0">
                <a:latin typeface="+mn-lt"/>
              </a:rPr>
              <a:t>-Are you bringing your whole self  or are their parts of your personality behind</a:t>
            </a:r>
          </a:p>
          <a:p>
            <a:pPr algn="r" hangingPunct="0"/>
            <a:r>
              <a:rPr lang="en-US" sz="1600" dirty="0">
                <a:latin typeface="+mn-lt"/>
              </a:rPr>
              <a:t>-Using your natural charisma and gravitas</a:t>
            </a:r>
            <a:r>
              <a:rPr lang="en-US" dirty="0">
                <a:latin typeface="+mn-lt"/>
              </a:rPr>
              <a:t> </a:t>
            </a:r>
          </a:p>
        </p:txBody>
      </p:sp>
    </p:spTree>
    <p:extLst>
      <p:ext uri="{BB962C8B-B14F-4D97-AF65-F5344CB8AC3E}">
        <p14:creationId xmlns:p14="http://schemas.microsoft.com/office/powerpoint/2010/main" val="336171408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55" descr="xerox.jpg"/>
          <p:cNvPicPr>
            <a:picLocks noChangeAspect="1"/>
          </p:cNvPicPr>
          <p:nvPr/>
        </p:nvPicPr>
        <p:blipFill>
          <a:blip r:embed="rId3" cstate="print"/>
          <a:srcRect/>
          <a:stretch>
            <a:fillRect/>
          </a:stretch>
        </p:blipFill>
        <p:spPr bwMode="auto">
          <a:xfrm>
            <a:off x="7546988" y="3810000"/>
            <a:ext cx="1597025" cy="690563"/>
          </a:xfrm>
          <a:prstGeom prst="rect">
            <a:avLst/>
          </a:prstGeom>
          <a:noFill/>
          <a:ln w="9525">
            <a:noFill/>
            <a:miter lim="800000"/>
            <a:headEnd/>
            <a:tailEnd/>
          </a:ln>
        </p:spPr>
      </p:pic>
      <p:pic>
        <p:nvPicPr>
          <p:cNvPr id="17411" name="Picture 11" descr="http://1.bp.blogspot.com/_AcBUSVxs82w/S-opoW1jzYI/AAAAAAAAcrc/BFP8BbYq_ZQ/s1600/Ranbaxy.gif"/>
          <p:cNvPicPr>
            <a:picLocks noChangeAspect="1" noChangeArrowheads="1"/>
          </p:cNvPicPr>
          <p:nvPr/>
        </p:nvPicPr>
        <p:blipFill>
          <a:blip r:embed="rId4" cstate="print"/>
          <a:srcRect/>
          <a:stretch>
            <a:fillRect/>
          </a:stretch>
        </p:blipFill>
        <p:spPr bwMode="auto">
          <a:xfrm>
            <a:off x="2971800" y="6089650"/>
            <a:ext cx="2590800" cy="768350"/>
          </a:xfrm>
          <a:prstGeom prst="rect">
            <a:avLst/>
          </a:prstGeom>
          <a:noFill/>
          <a:ln w="9525">
            <a:noFill/>
            <a:miter lim="800000"/>
            <a:headEnd/>
            <a:tailEnd/>
          </a:ln>
        </p:spPr>
      </p:pic>
      <p:pic>
        <p:nvPicPr>
          <p:cNvPr id="17412" name="Picture 3" descr="C:\Kanika\Design\Logo\sun-financial-logo.png"/>
          <p:cNvPicPr>
            <a:picLocks noChangeAspect="1" noChangeArrowheads="1"/>
          </p:cNvPicPr>
          <p:nvPr/>
        </p:nvPicPr>
        <p:blipFill>
          <a:blip r:embed="rId5" cstate="print"/>
          <a:srcRect/>
          <a:stretch>
            <a:fillRect/>
          </a:stretch>
        </p:blipFill>
        <p:spPr bwMode="auto">
          <a:xfrm>
            <a:off x="3810000" y="3505201"/>
            <a:ext cx="1390650" cy="1084263"/>
          </a:xfrm>
          <a:prstGeom prst="rect">
            <a:avLst/>
          </a:prstGeom>
          <a:noFill/>
          <a:ln w="9525">
            <a:noFill/>
            <a:miter lim="800000"/>
            <a:headEnd/>
            <a:tailEnd/>
          </a:ln>
        </p:spPr>
      </p:pic>
      <p:pic>
        <p:nvPicPr>
          <p:cNvPr id="17414" name="Picture 16" descr="logo-gsk.gif"/>
          <p:cNvPicPr>
            <a:picLocks noChangeAspect="1"/>
          </p:cNvPicPr>
          <p:nvPr/>
        </p:nvPicPr>
        <p:blipFill>
          <a:blip r:embed="rId6" cstate="print"/>
          <a:srcRect/>
          <a:stretch>
            <a:fillRect/>
          </a:stretch>
        </p:blipFill>
        <p:spPr bwMode="auto">
          <a:xfrm>
            <a:off x="4329412" y="1052563"/>
            <a:ext cx="1682750" cy="576263"/>
          </a:xfrm>
          <a:prstGeom prst="rect">
            <a:avLst/>
          </a:prstGeom>
          <a:noFill/>
          <a:ln w="9525">
            <a:noFill/>
            <a:miter lim="800000"/>
            <a:headEnd/>
            <a:tailEnd/>
          </a:ln>
        </p:spPr>
      </p:pic>
      <p:pic>
        <p:nvPicPr>
          <p:cNvPr id="17415" name="Picture 18" descr="logo_aricent.gif"/>
          <p:cNvPicPr>
            <a:picLocks noChangeAspect="1"/>
          </p:cNvPicPr>
          <p:nvPr/>
        </p:nvPicPr>
        <p:blipFill>
          <a:blip r:embed="rId7" cstate="print"/>
          <a:srcRect/>
          <a:stretch>
            <a:fillRect/>
          </a:stretch>
        </p:blipFill>
        <p:spPr bwMode="auto">
          <a:xfrm>
            <a:off x="6248400" y="5791200"/>
            <a:ext cx="1676400" cy="325438"/>
          </a:xfrm>
          <a:prstGeom prst="rect">
            <a:avLst/>
          </a:prstGeom>
          <a:noFill/>
          <a:ln w="9525">
            <a:noFill/>
            <a:miter lim="800000"/>
            <a:headEnd/>
            <a:tailEnd/>
          </a:ln>
        </p:spPr>
      </p:pic>
      <p:pic>
        <p:nvPicPr>
          <p:cNvPr id="17416" name="Picture 7" descr="ansal_logo.gif"/>
          <p:cNvPicPr>
            <a:picLocks noChangeAspect="1"/>
          </p:cNvPicPr>
          <p:nvPr/>
        </p:nvPicPr>
        <p:blipFill>
          <a:blip r:embed="rId8" cstate="print"/>
          <a:srcRect/>
          <a:stretch>
            <a:fillRect/>
          </a:stretch>
        </p:blipFill>
        <p:spPr bwMode="auto">
          <a:xfrm>
            <a:off x="5486400" y="6248400"/>
            <a:ext cx="1600200" cy="431800"/>
          </a:xfrm>
          <a:prstGeom prst="rect">
            <a:avLst/>
          </a:prstGeom>
          <a:noFill/>
          <a:ln w="9525">
            <a:noFill/>
            <a:miter lim="800000"/>
            <a:headEnd/>
            <a:tailEnd/>
          </a:ln>
        </p:spPr>
      </p:pic>
      <p:pic>
        <p:nvPicPr>
          <p:cNvPr id="17417" name="Picture 2" descr="E:\Clipart\Logo\Grant Thornton logo.gif"/>
          <p:cNvPicPr>
            <a:picLocks noChangeAspect="1" noChangeArrowheads="1"/>
          </p:cNvPicPr>
          <p:nvPr/>
        </p:nvPicPr>
        <p:blipFill>
          <a:blip r:embed="rId9" cstate="print"/>
          <a:srcRect/>
          <a:stretch>
            <a:fillRect/>
          </a:stretch>
        </p:blipFill>
        <p:spPr bwMode="auto">
          <a:xfrm>
            <a:off x="7162800" y="4487862"/>
            <a:ext cx="1752600" cy="541338"/>
          </a:xfrm>
          <a:prstGeom prst="rect">
            <a:avLst/>
          </a:prstGeom>
          <a:noFill/>
          <a:ln w="9525">
            <a:noFill/>
            <a:miter lim="800000"/>
            <a:headEnd/>
            <a:tailEnd/>
          </a:ln>
        </p:spPr>
      </p:pic>
      <p:pic>
        <p:nvPicPr>
          <p:cNvPr id="17418" name="Picture 28" descr="bristlecone-logo.jpg"/>
          <p:cNvPicPr>
            <a:picLocks noChangeAspect="1"/>
          </p:cNvPicPr>
          <p:nvPr/>
        </p:nvPicPr>
        <p:blipFill>
          <a:blip r:embed="rId10" cstate="print"/>
          <a:srcRect/>
          <a:stretch>
            <a:fillRect/>
          </a:stretch>
        </p:blipFill>
        <p:spPr bwMode="auto">
          <a:xfrm>
            <a:off x="74626" y="1582740"/>
            <a:ext cx="1622425" cy="369887"/>
          </a:xfrm>
          <a:prstGeom prst="rect">
            <a:avLst/>
          </a:prstGeom>
          <a:noFill/>
          <a:ln w="9525">
            <a:noFill/>
            <a:miter lim="800000"/>
            <a:headEnd/>
            <a:tailEnd/>
          </a:ln>
        </p:spPr>
      </p:pic>
      <p:pic>
        <p:nvPicPr>
          <p:cNvPr id="17419" name="Picture 22" descr="hyatt_main logo.gif"/>
          <p:cNvPicPr>
            <a:picLocks noChangeAspect="1"/>
          </p:cNvPicPr>
          <p:nvPr/>
        </p:nvPicPr>
        <p:blipFill>
          <a:blip r:embed="rId11" cstate="print"/>
          <a:srcRect/>
          <a:stretch>
            <a:fillRect/>
          </a:stretch>
        </p:blipFill>
        <p:spPr bwMode="auto">
          <a:xfrm>
            <a:off x="4724400" y="4724400"/>
            <a:ext cx="1085850" cy="292100"/>
          </a:xfrm>
          <a:prstGeom prst="rect">
            <a:avLst/>
          </a:prstGeom>
          <a:noFill/>
          <a:ln w="9525">
            <a:noFill/>
            <a:miter lim="800000"/>
            <a:headEnd/>
            <a:tailEnd/>
          </a:ln>
        </p:spPr>
      </p:pic>
      <p:pic>
        <p:nvPicPr>
          <p:cNvPr id="17420" name="Picture 29" descr="Alcatel Lucent_Logo.jpg"/>
          <p:cNvPicPr>
            <a:picLocks noChangeAspect="1"/>
          </p:cNvPicPr>
          <p:nvPr/>
        </p:nvPicPr>
        <p:blipFill>
          <a:blip r:embed="rId12" cstate="print"/>
          <a:srcRect/>
          <a:stretch>
            <a:fillRect/>
          </a:stretch>
        </p:blipFill>
        <p:spPr bwMode="auto">
          <a:xfrm>
            <a:off x="3275858" y="1747664"/>
            <a:ext cx="1800225" cy="457200"/>
          </a:xfrm>
          <a:prstGeom prst="rect">
            <a:avLst/>
          </a:prstGeom>
          <a:noFill/>
          <a:ln w="9525">
            <a:noFill/>
            <a:miter lim="800000"/>
            <a:headEnd/>
            <a:tailEnd/>
          </a:ln>
        </p:spPr>
      </p:pic>
      <p:pic>
        <p:nvPicPr>
          <p:cNvPr id="17421" name="Picture 31" descr="Artech Info_Logo.gif"/>
          <p:cNvPicPr>
            <a:picLocks noChangeAspect="1"/>
          </p:cNvPicPr>
          <p:nvPr/>
        </p:nvPicPr>
        <p:blipFill>
          <a:blip r:embed="rId13" cstate="print"/>
          <a:srcRect/>
          <a:stretch>
            <a:fillRect/>
          </a:stretch>
        </p:blipFill>
        <p:spPr bwMode="auto">
          <a:xfrm>
            <a:off x="6096013" y="4572000"/>
            <a:ext cx="919163" cy="533400"/>
          </a:xfrm>
          <a:prstGeom prst="rect">
            <a:avLst/>
          </a:prstGeom>
          <a:noFill/>
          <a:ln w="9525">
            <a:noFill/>
            <a:miter lim="800000"/>
            <a:headEnd/>
            <a:tailEnd/>
          </a:ln>
        </p:spPr>
      </p:pic>
      <p:pic>
        <p:nvPicPr>
          <p:cNvPr id="17422" name="Picture 32" descr="Comviva_logo_Final.jpg"/>
          <p:cNvPicPr>
            <a:picLocks noChangeAspect="1"/>
          </p:cNvPicPr>
          <p:nvPr/>
        </p:nvPicPr>
        <p:blipFill>
          <a:blip r:embed="rId14" cstate="print"/>
          <a:srcRect/>
          <a:stretch>
            <a:fillRect/>
          </a:stretch>
        </p:blipFill>
        <p:spPr bwMode="auto">
          <a:xfrm>
            <a:off x="1752602" y="5181600"/>
            <a:ext cx="1609725" cy="304800"/>
          </a:xfrm>
          <a:prstGeom prst="rect">
            <a:avLst/>
          </a:prstGeom>
          <a:noFill/>
          <a:ln w="9525">
            <a:noFill/>
            <a:miter lim="800000"/>
            <a:headEnd/>
            <a:tailEnd/>
          </a:ln>
        </p:spPr>
      </p:pic>
      <p:pic>
        <p:nvPicPr>
          <p:cNvPr id="17423" name="Picture 34" descr="dell logo3.jpg"/>
          <p:cNvPicPr>
            <a:picLocks noChangeAspect="1"/>
          </p:cNvPicPr>
          <p:nvPr/>
        </p:nvPicPr>
        <p:blipFill>
          <a:blip r:embed="rId15" cstate="print"/>
          <a:srcRect/>
          <a:stretch>
            <a:fillRect/>
          </a:stretch>
        </p:blipFill>
        <p:spPr bwMode="auto">
          <a:xfrm>
            <a:off x="2286000" y="2209800"/>
            <a:ext cx="1219200" cy="763588"/>
          </a:xfrm>
          <a:prstGeom prst="rect">
            <a:avLst/>
          </a:prstGeom>
          <a:noFill/>
          <a:ln w="9525">
            <a:noFill/>
            <a:miter lim="800000"/>
            <a:headEnd/>
            <a:tailEnd/>
          </a:ln>
        </p:spPr>
      </p:pic>
      <p:pic>
        <p:nvPicPr>
          <p:cNvPr id="17424" name="Picture 37" descr="D:\1\Mydocs in D\1 life strategies\Images\Punj Lloyd_Logo.JPG"/>
          <p:cNvPicPr>
            <a:picLocks noChangeAspect="1" noChangeArrowheads="1"/>
          </p:cNvPicPr>
          <p:nvPr/>
        </p:nvPicPr>
        <p:blipFill>
          <a:blip r:embed="rId16" cstate="print"/>
          <a:srcRect/>
          <a:stretch>
            <a:fillRect/>
          </a:stretch>
        </p:blipFill>
        <p:spPr bwMode="auto">
          <a:xfrm>
            <a:off x="4500563" y="5715026"/>
            <a:ext cx="1600200" cy="441325"/>
          </a:xfrm>
          <a:prstGeom prst="rect">
            <a:avLst/>
          </a:prstGeom>
          <a:noFill/>
          <a:ln w="9525">
            <a:noFill/>
            <a:miter lim="800000"/>
            <a:headEnd/>
            <a:tailEnd/>
          </a:ln>
        </p:spPr>
      </p:pic>
      <p:pic>
        <p:nvPicPr>
          <p:cNvPr id="17425" name="Picture 38" descr="D:\1\Mydocs in D\1 life strategies\Images\sopra_Logo.JPG"/>
          <p:cNvPicPr>
            <a:picLocks noChangeAspect="1" noChangeArrowheads="1"/>
          </p:cNvPicPr>
          <p:nvPr/>
        </p:nvPicPr>
        <p:blipFill>
          <a:blip r:embed="rId17" cstate="print"/>
          <a:srcRect/>
          <a:stretch>
            <a:fillRect/>
          </a:stretch>
        </p:blipFill>
        <p:spPr bwMode="auto">
          <a:xfrm>
            <a:off x="3276601" y="2362226"/>
            <a:ext cx="1042988" cy="366713"/>
          </a:xfrm>
          <a:prstGeom prst="rect">
            <a:avLst/>
          </a:prstGeom>
          <a:noFill/>
          <a:ln w="9525">
            <a:noFill/>
            <a:miter lim="800000"/>
            <a:headEnd/>
            <a:tailEnd/>
          </a:ln>
        </p:spPr>
      </p:pic>
      <p:pic>
        <p:nvPicPr>
          <p:cNvPr id="17426" name="Picture 40" descr="huawei logo.jpg"/>
          <p:cNvPicPr>
            <a:picLocks noChangeAspect="1"/>
          </p:cNvPicPr>
          <p:nvPr/>
        </p:nvPicPr>
        <p:blipFill>
          <a:blip r:embed="rId18" cstate="print"/>
          <a:srcRect/>
          <a:stretch>
            <a:fillRect/>
          </a:stretch>
        </p:blipFill>
        <p:spPr bwMode="auto">
          <a:xfrm>
            <a:off x="2895602" y="1052736"/>
            <a:ext cx="684213" cy="685800"/>
          </a:xfrm>
          <a:prstGeom prst="rect">
            <a:avLst/>
          </a:prstGeom>
          <a:noFill/>
          <a:ln w="9525">
            <a:noFill/>
            <a:miter lim="800000"/>
            <a:headEnd/>
            <a:tailEnd/>
          </a:ln>
        </p:spPr>
      </p:pic>
      <p:pic>
        <p:nvPicPr>
          <p:cNvPr id="17427" name="Picture 42" descr="tv_today_network.jpg"/>
          <p:cNvPicPr>
            <a:picLocks noChangeAspect="1"/>
          </p:cNvPicPr>
          <p:nvPr/>
        </p:nvPicPr>
        <p:blipFill>
          <a:blip r:embed="rId19" cstate="print"/>
          <a:srcRect/>
          <a:stretch>
            <a:fillRect/>
          </a:stretch>
        </p:blipFill>
        <p:spPr bwMode="auto">
          <a:xfrm>
            <a:off x="1828800" y="1295400"/>
            <a:ext cx="838200" cy="628650"/>
          </a:xfrm>
          <a:prstGeom prst="rect">
            <a:avLst/>
          </a:prstGeom>
          <a:noFill/>
          <a:ln w="9525">
            <a:noFill/>
            <a:miter lim="800000"/>
            <a:headEnd/>
            <a:tailEnd/>
          </a:ln>
        </p:spPr>
      </p:pic>
      <p:pic>
        <p:nvPicPr>
          <p:cNvPr id="17428" name="Picture 51" descr="HCCB logo.png"/>
          <p:cNvPicPr>
            <a:picLocks noChangeAspect="1"/>
          </p:cNvPicPr>
          <p:nvPr/>
        </p:nvPicPr>
        <p:blipFill>
          <a:blip r:embed="rId20" cstate="print"/>
          <a:srcRect/>
          <a:stretch>
            <a:fillRect/>
          </a:stretch>
        </p:blipFill>
        <p:spPr bwMode="auto">
          <a:xfrm>
            <a:off x="0" y="3048026"/>
            <a:ext cx="2630488" cy="296863"/>
          </a:xfrm>
          <a:prstGeom prst="rect">
            <a:avLst/>
          </a:prstGeom>
          <a:noFill/>
          <a:ln w="9525">
            <a:noFill/>
            <a:miter lim="800000"/>
            <a:headEnd/>
            <a:tailEnd/>
          </a:ln>
        </p:spPr>
      </p:pic>
      <p:pic>
        <p:nvPicPr>
          <p:cNvPr id="17429" name="Picture 2" descr="E:\Maynard Leigh Associates\Images &amp; Videos\LOGO\Unitech_new.jpg"/>
          <p:cNvPicPr>
            <a:picLocks noChangeAspect="1" noChangeArrowheads="1"/>
          </p:cNvPicPr>
          <p:nvPr/>
        </p:nvPicPr>
        <p:blipFill>
          <a:blip r:embed="rId21" cstate="print"/>
          <a:srcRect b="171"/>
          <a:stretch>
            <a:fillRect/>
          </a:stretch>
        </p:blipFill>
        <p:spPr bwMode="auto">
          <a:xfrm>
            <a:off x="1590677" y="6273800"/>
            <a:ext cx="1533525" cy="508000"/>
          </a:xfrm>
          <a:prstGeom prst="rect">
            <a:avLst/>
          </a:prstGeom>
          <a:noFill/>
          <a:ln w="9525">
            <a:noFill/>
            <a:miter lim="800000"/>
            <a:headEnd/>
            <a:tailEnd/>
          </a:ln>
        </p:spPr>
      </p:pic>
      <p:pic>
        <p:nvPicPr>
          <p:cNvPr id="17430" name="Picture 51" descr="E:\Maynard Leigh Associates\Images &amp; Videos\LOGO\Max Bupa_Logo.png"/>
          <p:cNvPicPr>
            <a:picLocks noChangeAspect="1" noChangeArrowheads="1"/>
          </p:cNvPicPr>
          <p:nvPr/>
        </p:nvPicPr>
        <p:blipFill>
          <a:blip r:embed="rId22" cstate="print"/>
          <a:srcRect l="4861" r="4762"/>
          <a:stretch>
            <a:fillRect/>
          </a:stretch>
        </p:blipFill>
        <p:spPr bwMode="auto">
          <a:xfrm>
            <a:off x="4427984" y="2189263"/>
            <a:ext cx="1255713" cy="447675"/>
          </a:xfrm>
          <a:prstGeom prst="rect">
            <a:avLst/>
          </a:prstGeom>
          <a:noFill/>
          <a:ln w="9525">
            <a:noFill/>
            <a:miter lim="800000"/>
            <a:headEnd/>
            <a:tailEnd/>
          </a:ln>
        </p:spPr>
      </p:pic>
      <p:pic>
        <p:nvPicPr>
          <p:cNvPr id="17431" name="Picture 1" descr="E:\Maynard Leigh Associates\Images &amp; Videos\LOGO\exl logo.gif"/>
          <p:cNvPicPr>
            <a:picLocks noChangeAspect="1" noChangeArrowheads="1"/>
          </p:cNvPicPr>
          <p:nvPr/>
        </p:nvPicPr>
        <p:blipFill>
          <a:blip r:embed="rId23" cstate="print"/>
          <a:srcRect l="17519"/>
          <a:stretch>
            <a:fillRect/>
          </a:stretch>
        </p:blipFill>
        <p:spPr bwMode="auto">
          <a:xfrm>
            <a:off x="6756413" y="3762375"/>
            <a:ext cx="887413" cy="809625"/>
          </a:xfrm>
          <a:prstGeom prst="rect">
            <a:avLst/>
          </a:prstGeom>
          <a:noFill/>
          <a:ln w="9525">
            <a:noFill/>
            <a:miter lim="800000"/>
            <a:headEnd/>
            <a:tailEnd/>
          </a:ln>
        </p:spPr>
      </p:pic>
      <p:pic>
        <p:nvPicPr>
          <p:cNvPr id="17433" name="Picture 54" descr="sony_india_logo.gif"/>
          <p:cNvPicPr>
            <a:picLocks noChangeAspect="1"/>
          </p:cNvPicPr>
          <p:nvPr/>
        </p:nvPicPr>
        <p:blipFill>
          <a:blip r:embed="rId24" cstate="print"/>
          <a:srcRect/>
          <a:stretch>
            <a:fillRect/>
          </a:stretch>
        </p:blipFill>
        <p:spPr bwMode="auto">
          <a:xfrm>
            <a:off x="7010400" y="2362226"/>
            <a:ext cx="990600" cy="377825"/>
          </a:xfrm>
          <a:prstGeom prst="rect">
            <a:avLst/>
          </a:prstGeom>
          <a:noFill/>
          <a:ln w="9525">
            <a:noFill/>
            <a:miter lim="800000"/>
            <a:headEnd/>
            <a:tailEnd/>
          </a:ln>
        </p:spPr>
      </p:pic>
      <p:pic>
        <p:nvPicPr>
          <p:cNvPr id="17434" name="Picture 48" descr="hsbclogo"/>
          <p:cNvPicPr>
            <a:picLocks noChangeAspect="1" noChangeArrowheads="1"/>
          </p:cNvPicPr>
          <p:nvPr/>
        </p:nvPicPr>
        <p:blipFill>
          <a:blip r:embed="rId25" cstate="print"/>
          <a:srcRect/>
          <a:stretch>
            <a:fillRect/>
          </a:stretch>
        </p:blipFill>
        <p:spPr bwMode="auto">
          <a:xfrm>
            <a:off x="5715000" y="1673226"/>
            <a:ext cx="2362200" cy="231775"/>
          </a:xfrm>
          <a:prstGeom prst="rect">
            <a:avLst/>
          </a:prstGeom>
          <a:noFill/>
          <a:ln w="9525">
            <a:noFill/>
            <a:miter lim="800000"/>
            <a:headEnd/>
            <a:tailEnd/>
          </a:ln>
        </p:spPr>
      </p:pic>
      <p:pic>
        <p:nvPicPr>
          <p:cNvPr id="17435" name="Picture 56"/>
          <p:cNvPicPr>
            <a:picLocks noChangeAspect="1" noChangeArrowheads="1"/>
          </p:cNvPicPr>
          <p:nvPr/>
        </p:nvPicPr>
        <p:blipFill>
          <a:blip r:embed="rId26" cstate="print"/>
          <a:srcRect/>
          <a:stretch>
            <a:fillRect/>
          </a:stretch>
        </p:blipFill>
        <p:spPr bwMode="auto">
          <a:xfrm>
            <a:off x="6553200" y="2895626"/>
            <a:ext cx="1447800" cy="309563"/>
          </a:xfrm>
          <a:prstGeom prst="rect">
            <a:avLst/>
          </a:prstGeom>
          <a:noFill/>
          <a:ln w="9525">
            <a:noFill/>
            <a:miter lim="800000"/>
            <a:headEnd/>
            <a:tailEnd/>
          </a:ln>
        </p:spPr>
      </p:pic>
      <p:pic>
        <p:nvPicPr>
          <p:cNvPr id="17436" name="Picture 57"/>
          <p:cNvPicPr>
            <a:picLocks noChangeAspect="1" noChangeArrowheads="1"/>
          </p:cNvPicPr>
          <p:nvPr/>
        </p:nvPicPr>
        <p:blipFill>
          <a:blip r:embed="rId27" cstate="print"/>
          <a:srcRect/>
          <a:stretch>
            <a:fillRect/>
          </a:stretch>
        </p:blipFill>
        <p:spPr bwMode="auto">
          <a:xfrm>
            <a:off x="8053389" y="2133600"/>
            <a:ext cx="862012" cy="685800"/>
          </a:xfrm>
          <a:prstGeom prst="rect">
            <a:avLst/>
          </a:prstGeom>
          <a:noFill/>
          <a:ln w="9525">
            <a:noFill/>
            <a:miter lim="800000"/>
            <a:headEnd/>
            <a:tailEnd/>
          </a:ln>
        </p:spPr>
      </p:pic>
      <p:pic>
        <p:nvPicPr>
          <p:cNvPr id="17437" name="Picture 12" descr="steria_logo.jpeg"/>
          <p:cNvPicPr>
            <a:picLocks noChangeAspect="1"/>
          </p:cNvPicPr>
          <p:nvPr/>
        </p:nvPicPr>
        <p:blipFill>
          <a:blip r:embed="rId28" cstate="print">
            <a:clrChange>
              <a:clrFrom>
                <a:srgbClr val="FFFFFF"/>
              </a:clrFrom>
              <a:clrTo>
                <a:srgbClr val="FFFFFF">
                  <a:alpha val="0"/>
                </a:srgbClr>
              </a:clrTo>
            </a:clrChange>
          </a:blip>
          <a:srcRect l="3999" t="25999" r="3999" b="22000"/>
          <a:stretch>
            <a:fillRect/>
          </a:stretch>
        </p:blipFill>
        <p:spPr bwMode="auto">
          <a:xfrm>
            <a:off x="5715001" y="2166938"/>
            <a:ext cx="1347788" cy="762000"/>
          </a:xfrm>
          <a:prstGeom prst="rect">
            <a:avLst/>
          </a:prstGeom>
          <a:noFill/>
          <a:ln w="9525">
            <a:noFill/>
            <a:miter lim="800000"/>
            <a:headEnd/>
            <a:tailEnd/>
          </a:ln>
        </p:spPr>
      </p:pic>
      <p:pic>
        <p:nvPicPr>
          <p:cNvPr id="17438" name="Picture 2" descr="Syntel_Logo.jpeg"/>
          <p:cNvPicPr>
            <a:picLocks noChangeAspect="1"/>
          </p:cNvPicPr>
          <p:nvPr/>
        </p:nvPicPr>
        <p:blipFill>
          <a:blip r:embed="rId29" cstate="print"/>
          <a:srcRect/>
          <a:stretch>
            <a:fillRect/>
          </a:stretch>
        </p:blipFill>
        <p:spPr bwMode="auto">
          <a:xfrm>
            <a:off x="2743200" y="5791226"/>
            <a:ext cx="1657350" cy="423863"/>
          </a:xfrm>
          <a:prstGeom prst="rect">
            <a:avLst/>
          </a:prstGeom>
          <a:noFill/>
          <a:ln w="9525">
            <a:noFill/>
            <a:miter lim="800000"/>
            <a:headEnd/>
            <a:tailEnd/>
          </a:ln>
        </p:spPr>
      </p:pic>
      <p:pic>
        <p:nvPicPr>
          <p:cNvPr id="17439" name="Picture 4" descr="spice jet.jpg"/>
          <p:cNvPicPr>
            <a:picLocks noChangeAspect="1"/>
          </p:cNvPicPr>
          <p:nvPr/>
        </p:nvPicPr>
        <p:blipFill>
          <a:blip r:embed="rId30" cstate="print"/>
          <a:srcRect/>
          <a:stretch>
            <a:fillRect/>
          </a:stretch>
        </p:blipFill>
        <p:spPr bwMode="auto">
          <a:xfrm>
            <a:off x="76200" y="6280176"/>
            <a:ext cx="1422400" cy="493713"/>
          </a:xfrm>
          <a:prstGeom prst="rect">
            <a:avLst/>
          </a:prstGeom>
          <a:noFill/>
          <a:ln w="9525">
            <a:noFill/>
            <a:miter lim="800000"/>
            <a:headEnd/>
            <a:tailEnd/>
          </a:ln>
        </p:spPr>
      </p:pic>
      <p:pic>
        <p:nvPicPr>
          <p:cNvPr id="17440" name="Picture 5" descr="yamaha.jpg"/>
          <p:cNvPicPr>
            <a:picLocks noChangeAspect="1"/>
          </p:cNvPicPr>
          <p:nvPr/>
        </p:nvPicPr>
        <p:blipFill>
          <a:blip r:embed="rId31" cstate="print"/>
          <a:srcRect l="7433"/>
          <a:stretch>
            <a:fillRect/>
          </a:stretch>
        </p:blipFill>
        <p:spPr bwMode="auto">
          <a:xfrm>
            <a:off x="6351" y="5029200"/>
            <a:ext cx="1517650" cy="609600"/>
          </a:xfrm>
          <a:prstGeom prst="rect">
            <a:avLst/>
          </a:prstGeom>
          <a:noFill/>
          <a:ln w="9525">
            <a:noFill/>
            <a:miter lim="800000"/>
            <a:headEnd/>
            <a:tailEnd/>
          </a:ln>
        </p:spPr>
      </p:pic>
      <p:pic>
        <p:nvPicPr>
          <p:cNvPr id="17441" name="Picture 6" descr="Formula One.jpg"/>
          <p:cNvPicPr>
            <a:picLocks noChangeAspect="1"/>
          </p:cNvPicPr>
          <p:nvPr/>
        </p:nvPicPr>
        <p:blipFill>
          <a:blip r:embed="rId32" cstate="print"/>
          <a:srcRect/>
          <a:stretch>
            <a:fillRect/>
          </a:stretch>
        </p:blipFill>
        <p:spPr bwMode="auto">
          <a:xfrm>
            <a:off x="1071564" y="4572000"/>
            <a:ext cx="1128712" cy="439738"/>
          </a:xfrm>
          <a:prstGeom prst="rect">
            <a:avLst/>
          </a:prstGeom>
          <a:noFill/>
          <a:ln w="9525">
            <a:noFill/>
            <a:miter lim="800000"/>
            <a:headEnd/>
            <a:tailEnd/>
          </a:ln>
        </p:spPr>
      </p:pic>
      <p:pic>
        <p:nvPicPr>
          <p:cNvPr id="17442" name="Picture 7" descr="csc.jpg"/>
          <p:cNvPicPr>
            <a:picLocks noChangeAspect="1"/>
          </p:cNvPicPr>
          <p:nvPr/>
        </p:nvPicPr>
        <p:blipFill>
          <a:blip r:embed="rId33" cstate="print"/>
          <a:srcRect/>
          <a:stretch>
            <a:fillRect/>
          </a:stretch>
        </p:blipFill>
        <p:spPr bwMode="auto">
          <a:xfrm>
            <a:off x="152400" y="4495800"/>
            <a:ext cx="922338" cy="527050"/>
          </a:xfrm>
          <a:prstGeom prst="rect">
            <a:avLst/>
          </a:prstGeom>
          <a:noFill/>
          <a:ln w="9525">
            <a:noFill/>
            <a:miter lim="800000"/>
            <a:headEnd/>
            <a:tailEnd/>
          </a:ln>
        </p:spPr>
      </p:pic>
      <p:pic>
        <p:nvPicPr>
          <p:cNvPr id="17443" name="Picture 18" descr="Birlasoft logo.gif"/>
          <p:cNvPicPr>
            <a:picLocks noChangeAspect="1"/>
          </p:cNvPicPr>
          <p:nvPr/>
        </p:nvPicPr>
        <p:blipFill>
          <a:blip r:embed="rId34" cstate="print"/>
          <a:srcRect/>
          <a:stretch>
            <a:fillRect/>
          </a:stretch>
        </p:blipFill>
        <p:spPr bwMode="auto">
          <a:xfrm>
            <a:off x="3505200" y="5207000"/>
            <a:ext cx="1828800" cy="355600"/>
          </a:xfrm>
          <a:prstGeom prst="rect">
            <a:avLst/>
          </a:prstGeom>
          <a:noFill/>
          <a:ln w="9525">
            <a:noFill/>
            <a:miter lim="800000"/>
            <a:headEnd/>
            <a:tailEnd/>
          </a:ln>
        </p:spPr>
      </p:pic>
      <p:pic>
        <p:nvPicPr>
          <p:cNvPr id="9" name="Picture 8" descr="CTS_mrkt Rx.jpg"/>
          <p:cNvPicPr>
            <a:picLocks noChangeAspect="1"/>
          </p:cNvPicPr>
          <p:nvPr/>
        </p:nvPicPr>
        <p:blipFill>
          <a:blip r:embed="rId35" cstate="print"/>
          <a:stretch>
            <a:fillRect/>
          </a:stretch>
        </p:blipFill>
        <p:spPr>
          <a:xfrm>
            <a:off x="2286000" y="4343426"/>
            <a:ext cx="1371600" cy="676275"/>
          </a:xfrm>
          <a:prstGeom prst="rect">
            <a:avLst/>
          </a:prstGeom>
          <a:solidFill>
            <a:schemeClr val="bg1">
              <a:lumMod val="75000"/>
            </a:schemeClr>
          </a:solidFill>
        </p:spPr>
      </p:pic>
      <p:pic>
        <p:nvPicPr>
          <p:cNvPr id="17445" name="Picture 10" descr="index.jpeg"/>
          <p:cNvPicPr>
            <a:picLocks noChangeAspect="1"/>
          </p:cNvPicPr>
          <p:nvPr/>
        </p:nvPicPr>
        <p:blipFill>
          <a:blip r:embed="rId36" cstate="print"/>
          <a:srcRect/>
          <a:stretch>
            <a:fillRect/>
          </a:stretch>
        </p:blipFill>
        <p:spPr bwMode="auto">
          <a:xfrm>
            <a:off x="7643813" y="6215063"/>
            <a:ext cx="1066800" cy="449262"/>
          </a:xfrm>
          <a:prstGeom prst="rect">
            <a:avLst/>
          </a:prstGeom>
          <a:noFill/>
          <a:ln w="9525">
            <a:noFill/>
            <a:miter lim="800000"/>
            <a:headEnd/>
            <a:tailEnd/>
          </a:ln>
        </p:spPr>
      </p:pic>
      <p:pic>
        <p:nvPicPr>
          <p:cNvPr id="17446" name="Picture 57" descr="lanco logo.gif"/>
          <p:cNvPicPr>
            <a:picLocks noChangeAspect="1"/>
          </p:cNvPicPr>
          <p:nvPr/>
        </p:nvPicPr>
        <p:blipFill>
          <a:blip r:embed="rId37" cstate="print"/>
          <a:srcRect/>
          <a:stretch>
            <a:fillRect/>
          </a:stretch>
        </p:blipFill>
        <p:spPr bwMode="auto">
          <a:xfrm>
            <a:off x="5187951" y="4098951"/>
            <a:ext cx="1384300" cy="244475"/>
          </a:xfrm>
          <a:prstGeom prst="rect">
            <a:avLst/>
          </a:prstGeom>
          <a:noFill/>
          <a:ln w="9525">
            <a:noFill/>
            <a:miter lim="800000"/>
            <a:headEnd/>
            <a:tailEnd/>
          </a:ln>
        </p:spPr>
      </p:pic>
      <p:pic>
        <p:nvPicPr>
          <p:cNvPr id="17447" name="Picture 39"/>
          <p:cNvPicPr>
            <a:picLocks noChangeAspect="1" noChangeArrowheads="1"/>
          </p:cNvPicPr>
          <p:nvPr/>
        </p:nvPicPr>
        <p:blipFill>
          <a:blip r:embed="rId38" cstate="print"/>
          <a:srcRect/>
          <a:stretch>
            <a:fillRect/>
          </a:stretch>
        </p:blipFill>
        <p:spPr bwMode="auto">
          <a:xfrm>
            <a:off x="4191000" y="2819426"/>
            <a:ext cx="971550" cy="784225"/>
          </a:xfrm>
          <a:prstGeom prst="rect">
            <a:avLst/>
          </a:prstGeom>
          <a:noFill/>
          <a:ln w="9525">
            <a:noFill/>
            <a:miter lim="800000"/>
            <a:headEnd/>
            <a:tailEnd/>
          </a:ln>
        </p:spPr>
      </p:pic>
      <p:pic>
        <p:nvPicPr>
          <p:cNvPr id="17448" name="Picture 11" descr="ericsson_logo.jpeg"/>
          <p:cNvPicPr>
            <a:picLocks noChangeAspect="1"/>
          </p:cNvPicPr>
          <p:nvPr/>
        </p:nvPicPr>
        <p:blipFill>
          <a:blip r:embed="rId39" cstate="print"/>
          <a:srcRect/>
          <a:stretch>
            <a:fillRect/>
          </a:stretch>
        </p:blipFill>
        <p:spPr bwMode="auto">
          <a:xfrm>
            <a:off x="1676413" y="5562600"/>
            <a:ext cx="785813" cy="685800"/>
          </a:xfrm>
          <a:prstGeom prst="rect">
            <a:avLst/>
          </a:prstGeom>
          <a:noFill/>
          <a:ln w="9525">
            <a:noFill/>
            <a:miter lim="800000"/>
            <a:headEnd/>
            <a:tailEnd/>
          </a:ln>
        </p:spPr>
      </p:pic>
      <p:pic>
        <p:nvPicPr>
          <p:cNvPr id="17449" name="Picture 12" descr="airtel.jpg"/>
          <p:cNvPicPr>
            <a:picLocks noChangeAspect="1"/>
          </p:cNvPicPr>
          <p:nvPr/>
        </p:nvPicPr>
        <p:blipFill>
          <a:blip r:embed="rId40" cstate="print"/>
          <a:srcRect/>
          <a:stretch>
            <a:fillRect/>
          </a:stretch>
        </p:blipFill>
        <p:spPr bwMode="auto">
          <a:xfrm>
            <a:off x="6553200" y="3200400"/>
            <a:ext cx="1600200" cy="579438"/>
          </a:xfrm>
          <a:prstGeom prst="rect">
            <a:avLst/>
          </a:prstGeom>
          <a:noFill/>
          <a:ln w="9525">
            <a:noFill/>
            <a:miter lim="800000"/>
            <a:headEnd/>
            <a:tailEnd/>
          </a:ln>
        </p:spPr>
      </p:pic>
      <p:pic>
        <p:nvPicPr>
          <p:cNvPr id="17450" name="Picture 13" descr="apollo.jpg"/>
          <p:cNvPicPr>
            <a:picLocks noChangeAspect="1"/>
          </p:cNvPicPr>
          <p:nvPr/>
        </p:nvPicPr>
        <p:blipFill>
          <a:blip r:embed="rId41" cstate="print"/>
          <a:srcRect/>
          <a:stretch>
            <a:fillRect/>
          </a:stretch>
        </p:blipFill>
        <p:spPr bwMode="auto">
          <a:xfrm>
            <a:off x="2827338" y="3124200"/>
            <a:ext cx="1211262" cy="431800"/>
          </a:xfrm>
          <a:prstGeom prst="rect">
            <a:avLst/>
          </a:prstGeom>
          <a:noFill/>
          <a:ln w="9525">
            <a:noFill/>
            <a:miter lim="800000"/>
            <a:headEnd/>
            <a:tailEnd/>
          </a:ln>
        </p:spPr>
      </p:pic>
      <p:pic>
        <p:nvPicPr>
          <p:cNvPr id="17451" name="Picture 15" descr="Redifussion365.jpeg"/>
          <p:cNvPicPr>
            <a:picLocks noChangeAspect="1"/>
          </p:cNvPicPr>
          <p:nvPr/>
        </p:nvPicPr>
        <p:blipFill>
          <a:blip r:embed="rId42" cstate="print"/>
          <a:srcRect/>
          <a:stretch>
            <a:fillRect/>
          </a:stretch>
        </p:blipFill>
        <p:spPr bwMode="auto">
          <a:xfrm>
            <a:off x="84138" y="5676900"/>
            <a:ext cx="1363662" cy="541338"/>
          </a:xfrm>
          <a:prstGeom prst="rect">
            <a:avLst/>
          </a:prstGeom>
          <a:noFill/>
          <a:ln w="9525">
            <a:noFill/>
            <a:miter lim="800000"/>
            <a:headEnd/>
            <a:tailEnd/>
          </a:ln>
        </p:spPr>
      </p:pic>
      <p:pic>
        <p:nvPicPr>
          <p:cNvPr id="17452" name="Picture 16" descr="Suzuki-Logo.jpeg"/>
          <p:cNvPicPr>
            <a:picLocks noChangeAspect="1"/>
          </p:cNvPicPr>
          <p:nvPr/>
        </p:nvPicPr>
        <p:blipFill>
          <a:blip r:embed="rId43" cstate="print"/>
          <a:srcRect t="21346" b="17581"/>
          <a:stretch>
            <a:fillRect/>
          </a:stretch>
        </p:blipFill>
        <p:spPr bwMode="auto">
          <a:xfrm>
            <a:off x="3657613" y="4495800"/>
            <a:ext cx="968375" cy="611188"/>
          </a:xfrm>
          <a:prstGeom prst="rect">
            <a:avLst/>
          </a:prstGeom>
          <a:noFill/>
          <a:ln w="9525">
            <a:noFill/>
            <a:miter lim="800000"/>
            <a:headEnd/>
            <a:tailEnd/>
          </a:ln>
        </p:spPr>
      </p:pic>
      <p:pic>
        <p:nvPicPr>
          <p:cNvPr id="17453" name="Picture 17" descr="Bharti-Infratel1.jpeg"/>
          <p:cNvPicPr>
            <a:picLocks noChangeAspect="1"/>
          </p:cNvPicPr>
          <p:nvPr/>
        </p:nvPicPr>
        <p:blipFill>
          <a:blip r:embed="rId44" cstate="print"/>
          <a:srcRect/>
          <a:stretch>
            <a:fillRect/>
          </a:stretch>
        </p:blipFill>
        <p:spPr bwMode="auto">
          <a:xfrm>
            <a:off x="838200" y="3352800"/>
            <a:ext cx="1357313" cy="1143000"/>
          </a:xfrm>
          <a:prstGeom prst="rect">
            <a:avLst/>
          </a:prstGeom>
          <a:noFill/>
          <a:ln w="9525">
            <a:noFill/>
            <a:miter lim="800000"/>
            <a:headEnd/>
            <a:tailEnd/>
          </a:ln>
        </p:spPr>
      </p:pic>
      <p:pic>
        <p:nvPicPr>
          <p:cNvPr id="17455" name="Picture 58" descr="RJcorp.gif"/>
          <p:cNvPicPr>
            <a:picLocks noChangeAspect="1"/>
          </p:cNvPicPr>
          <p:nvPr/>
        </p:nvPicPr>
        <p:blipFill>
          <a:blip r:embed="rId45" cstate="print"/>
          <a:srcRect/>
          <a:stretch>
            <a:fillRect/>
          </a:stretch>
        </p:blipFill>
        <p:spPr bwMode="auto">
          <a:xfrm>
            <a:off x="8072438" y="1500189"/>
            <a:ext cx="800100" cy="517525"/>
          </a:xfrm>
          <a:prstGeom prst="rect">
            <a:avLst/>
          </a:prstGeom>
          <a:noFill/>
          <a:ln w="9525">
            <a:noFill/>
            <a:miter lim="800000"/>
            <a:headEnd/>
            <a:tailEnd/>
          </a:ln>
        </p:spPr>
      </p:pic>
      <p:pic>
        <p:nvPicPr>
          <p:cNvPr id="17456" name="Picture 59" descr="aon_hewitt_logo_red_blue_large.jpg"/>
          <p:cNvPicPr>
            <a:picLocks noChangeAspect="1"/>
          </p:cNvPicPr>
          <p:nvPr/>
        </p:nvPicPr>
        <p:blipFill>
          <a:blip r:embed="rId46" cstate="print"/>
          <a:srcRect/>
          <a:stretch>
            <a:fillRect/>
          </a:stretch>
        </p:blipFill>
        <p:spPr bwMode="auto">
          <a:xfrm>
            <a:off x="7273212" y="5105400"/>
            <a:ext cx="1943878" cy="762000"/>
          </a:xfrm>
          <a:prstGeom prst="rect">
            <a:avLst/>
          </a:prstGeom>
          <a:noFill/>
          <a:ln w="9525">
            <a:noFill/>
            <a:miter lim="800000"/>
            <a:headEnd/>
            <a:tailEnd/>
          </a:ln>
        </p:spPr>
      </p:pic>
      <p:sp>
        <p:nvSpPr>
          <p:cNvPr id="17457" name="Rectangle 2"/>
          <p:cNvSpPr txBox="1">
            <a:spLocks noChangeArrowheads="1"/>
          </p:cNvSpPr>
          <p:nvPr/>
        </p:nvSpPr>
        <p:spPr bwMode="auto">
          <a:xfrm>
            <a:off x="0" y="0"/>
            <a:ext cx="9144000" cy="457200"/>
          </a:xfrm>
          <a:prstGeom prst="rect">
            <a:avLst/>
          </a:prstGeom>
          <a:solidFill>
            <a:srgbClr val="0070C0"/>
          </a:solidFill>
          <a:ln w="9525">
            <a:noFill/>
            <a:miter lim="800000"/>
            <a:headEnd/>
            <a:tailEnd/>
          </a:ln>
        </p:spPr>
        <p:txBody>
          <a:bodyPr anchor="ctr"/>
          <a:lstStyle/>
          <a:p>
            <a:pPr algn="ctr"/>
            <a:r>
              <a:rPr lang="en-US" sz="2800" b="1">
                <a:solidFill>
                  <a:schemeClr val="bg1"/>
                </a:solidFill>
                <a:latin typeface="Calibri" pitchFamily="34" charset="0"/>
              </a:rPr>
              <a:t>Our Clients</a:t>
            </a:r>
          </a:p>
        </p:txBody>
      </p:sp>
      <p:pic>
        <p:nvPicPr>
          <p:cNvPr id="17458" name="Picture 1" descr="Maynard - Leigh Logo copy"/>
          <p:cNvPicPr>
            <a:picLocks noChangeAspect="1" noChangeArrowheads="1"/>
          </p:cNvPicPr>
          <p:nvPr/>
        </p:nvPicPr>
        <p:blipFill>
          <a:blip r:embed="rId47" cstate="print"/>
          <a:srcRect/>
          <a:stretch>
            <a:fillRect/>
          </a:stretch>
        </p:blipFill>
        <p:spPr bwMode="auto">
          <a:xfrm>
            <a:off x="8358189" y="0"/>
            <a:ext cx="785812" cy="757238"/>
          </a:xfrm>
          <a:prstGeom prst="rect">
            <a:avLst/>
          </a:prstGeom>
          <a:noFill/>
          <a:ln w="9525">
            <a:noFill/>
            <a:miter lim="800000"/>
            <a:headEnd/>
            <a:tailEnd/>
          </a:ln>
        </p:spPr>
      </p:pic>
      <p:pic>
        <p:nvPicPr>
          <p:cNvPr id="17459" name="Picture 59" descr="US Embassy.jpg"/>
          <p:cNvPicPr>
            <a:picLocks noChangeAspect="1"/>
          </p:cNvPicPr>
          <p:nvPr/>
        </p:nvPicPr>
        <p:blipFill>
          <a:blip r:embed="rId48" cstate="print"/>
          <a:srcRect/>
          <a:stretch>
            <a:fillRect/>
          </a:stretch>
        </p:blipFill>
        <p:spPr bwMode="auto">
          <a:xfrm>
            <a:off x="6629402" y="5029200"/>
            <a:ext cx="790575" cy="795338"/>
          </a:xfrm>
          <a:prstGeom prst="rect">
            <a:avLst/>
          </a:prstGeom>
          <a:noFill/>
          <a:ln w="9525">
            <a:noFill/>
            <a:miter lim="800000"/>
            <a:headEnd/>
            <a:tailEnd/>
          </a:ln>
        </p:spPr>
      </p:pic>
      <p:pic>
        <p:nvPicPr>
          <p:cNvPr id="17460" name="Picture 2" descr="C:\Things\Work\MLA\Images\Logo's\AstraZeneca-Logo-1.jpg"/>
          <p:cNvPicPr>
            <a:picLocks noChangeAspect="1" noChangeArrowheads="1"/>
          </p:cNvPicPr>
          <p:nvPr/>
        </p:nvPicPr>
        <p:blipFill>
          <a:blip r:embed="rId49" cstate="print"/>
          <a:srcRect/>
          <a:stretch>
            <a:fillRect/>
          </a:stretch>
        </p:blipFill>
        <p:spPr bwMode="auto">
          <a:xfrm>
            <a:off x="228600" y="952500"/>
            <a:ext cx="1270000" cy="571500"/>
          </a:xfrm>
          <a:prstGeom prst="rect">
            <a:avLst/>
          </a:prstGeom>
          <a:noFill/>
          <a:ln w="9525">
            <a:noFill/>
            <a:miter lim="800000"/>
            <a:headEnd/>
            <a:tailEnd/>
          </a:ln>
        </p:spPr>
      </p:pic>
      <p:pic>
        <p:nvPicPr>
          <p:cNvPr id="17462" name="Picture 62" descr="stryker_logo.png"/>
          <p:cNvPicPr>
            <a:picLocks noChangeAspect="1"/>
          </p:cNvPicPr>
          <p:nvPr/>
        </p:nvPicPr>
        <p:blipFill>
          <a:blip r:embed="rId50" cstate="print"/>
          <a:srcRect/>
          <a:stretch>
            <a:fillRect/>
          </a:stretch>
        </p:blipFill>
        <p:spPr bwMode="auto">
          <a:xfrm>
            <a:off x="5486402" y="5029200"/>
            <a:ext cx="906463" cy="598488"/>
          </a:xfrm>
          <a:prstGeom prst="rect">
            <a:avLst/>
          </a:prstGeom>
          <a:noFill/>
          <a:ln w="9525">
            <a:noFill/>
            <a:miter lim="800000"/>
            <a:headEnd/>
            <a:tailEnd/>
          </a:ln>
        </p:spPr>
      </p:pic>
      <p:pic>
        <p:nvPicPr>
          <p:cNvPr id="17463" name="Picture 50" descr="E:\Maynard Leigh Associates\Images &amp; Videos\LOGO\tata-docomo-logo-2.jpg"/>
          <p:cNvPicPr>
            <a:picLocks noChangeAspect="1" noChangeArrowheads="1"/>
          </p:cNvPicPr>
          <p:nvPr/>
        </p:nvPicPr>
        <p:blipFill>
          <a:blip r:embed="rId51" cstate="print"/>
          <a:srcRect/>
          <a:stretch>
            <a:fillRect/>
          </a:stretch>
        </p:blipFill>
        <p:spPr bwMode="auto">
          <a:xfrm>
            <a:off x="1592276" y="3733800"/>
            <a:ext cx="2122487" cy="533400"/>
          </a:xfrm>
          <a:prstGeom prst="rect">
            <a:avLst/>
          </a:prstGeom>
          <a:noFill/>
          <a:ln w="9525">
            <a:noFill/>
            <a:miter lim="800000"/>
            <a:headEnd/>
            <a:tailEnd/>
          </a:ln>
        </p:spPr>
      </p:pic>
      <p:pic>
        <p:nvPicPr>
          <p:cNvPr id="17464" name="Picture 2" descr="C:\Kanika\Design\Logo\max logo with tag line.jpg"/>
          <p:cNvPicPr>
            <a:picLocks noChangeAspect="1" noChangeArrowheads="1"/>
          </p:cNvPicPr>
          <p:nvPr/>
        </p:nvPicPr>
        <p:blipFill>
          <a:blip r:embed="rId52" cstate="print"/>
          <a:srcRect/>
          <a:stretch>
            <a:fillRect/>
          </a:stretch>
        </p:blipFill>
        <p:spPr bwMode="auto">
          <a:xfrm>
            <a:off x="5257800" y="2867025"/>
            <a:ext cx="1219200" cy="876300"/>
          </a:xfrm>
          <a:prstGeom prst="rect">
            <a:avLst/>
          </a:prstGeom>
          <a:noFill/>
          <a:ln w="9525">
            <a:noFill/>
            <a:miter lim="800000"/>
            <a:headEnd/>
            <a:tailEnd/>
          </a:ln>
        </p:spPr>
      </p:pic>
      <p:pic>
        <p:nvPicPr>
          <p:cNvPr id="17465" name="Picture 23" descr="Wells Fargo Logo.gif"/>
          <p:cNvPicPr>
            <a:picLocks noChangeAspect="1"/>
          </p:cNvPicPr>
          <p:nvPr/>
        </p:nvPicPr>
        <p:blipFill>
          <a:blip r:embed="rId53" cstate="print"/>
          <a:srcRect/>
          <a:stretch>
            <a:fillRect/>
          </a:stretch>
        </p:blipFill>
        <p:spPr bwMode="auto">
          <a:xfrm>
            <a:off x="152400" y="3505200"/>
            <a:ext cx="762000" cy="762000"/>
          </a:xfrm>
          <a:prstGeom prst="rect">
            <a:avLst/>
          </a:prstGeom>
          <a:noFill/>
          <a:ln w="9525">
            <a:noFill/>
            <a:miter lim="800000"/>
            <a:headEnd/>
            <a:tailEnd/>
          </a:ln>
        </p:spPr>
      </p:pic>
      <p:pic>
        <p:nvPicPr>
          <p:cNvPr id="17466" name="Picture 2" descr="http://upload.wikimedia.org/wikipedia/commons/thumb/c/ce/Coca-Cola_logo.svg/800px-Coca-Cola_logo.svg.png"/>
          <p:cNvPicPr>
            <a:picLocks noChangeAspect="1" noChangeArrowheads="1"/>
          </p:cNvPicPr>
          <p:nvPr/>
        </p:nvPicPr>
        <p:blipFill>
          <a:blip r:embed="rId54" cstate="print"/>
          <a:srcRect/>
          <a:stretch>
            <a:fillRect/>
          </a:stretch>
        </p:blipFill>
        <p:spPr bwMode="auto">
          <a:xfrm>
            <a:off x="304800" y="533426"/>
            <a:ext cx="1676400" cy="549275"/>
          </a:xfrm>
          <a:prstGeom prst="rect">
            <a:avLst/>
          </a:prstGeom>
          <a:noFill/>
          <a:ln w="9525">
            <a:noFill/>
            <a:miter lim="800000"/>
            <a:headEnd/>
            <a:tailEnd/>
          </a:ln>
        </p:spPr>
      </p:pic>
      <p:sp>
        <p:nvSpPr>
          <p:cNvPr id="17467" name="AutoShape 4" descr="http://upload.wikimedia.org/wikipedia/commons/e/e2/McKinsey_and_Company_Logo_1.svg"/>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endParaRPr lang="en-US"/>
          </a:p>
        </p:txBody>
      </p:sp>
      <p:sp>
        <p:nvSpPr>
          <p:cNvPr id="17468" name="AutoShape 6" descr="http://upload.wikimedia.org/wikipedia/commons/e/e2/McKinsey_and_Company_Logo_1.svg"/>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endParaRPr lang="en-US"/>
          </a:p>
        </p:txBody>
      </p:sp>
      <p:pic>
        <p:nvPicPr>
          <p:cNvPr id="17469" name="Picture 9" descr="http://israelbrain.org/wp-content/uploads/2013/09/mckinsey-and-company-logo.png"/>
          <p:cNvPicPr>
            <a:picLocks noChangeAspect="1" noChangeArrowheads="1"/>
          </p:cNvPicPr>
          <p:nvPr/>
        </p:nvPicPr>
        <p:blipFill>
          <a:blip r:embed="rId55" cstate="print"/>
          <a:srcRect/>
          <a:stretch>
            <a:fillRect/>
          </a:stretch>
        </p:blipFill>
        <p:spPr bwMode="auto">
          <a:xfrm>
            <a:off x="3052864" y="620688"/>
            <a:ext cx="2959296" cy="369912"/>
          </a:xfrm>
          <a:prstGeom prst="rect">
            <a:avLst/>
          </a:prstGeom>
          <a:noFill/>
          <a:ln w="9525">
            <a:noFill/>
            <a:miter lim="800000"/>
            <a:headEnd/>
            <a:tailEnd/>
          </a:ln>
        </p:spPr>
      </p:pic>
      <p:pic>
        <p:nvPicPr>
          <p:cNvPr id="17470" name="Picture 59" descr="gap-logo.png"/>
          <p:cNvPicPr>
            <a:picLocks noChangeAspect="1"/>
          </p:cNvPicPr>
          <p:nvPr/>
        </p:nvPicPr>
        <p:blipFill>
          <a:blip r:embed="rId56" cstate="print"/>
          <a:srcRect/>
          <a:stretch>
            <a:fillRect/>
          </a:stretch>
        </p:blipFill>
        <p:spPr bwMode="auto">
          <a:xfrm>
            <a:off x="2209800" y="533400"/>
            <a:ext cx="647700" cy="647700"/>
          </a:xfrm>
          <a:prstGeom prst="rect">
            <a:avLst/>
          </a:prstGeom>
          <a:noFill/>
          <a:ln w="9525">
            <a:noFill/>
            <a:miter lim="800000"/>
            <a:headEnd/>
            <a:tailEnd/>
          </a:ln>
        </p:spPr>
      </p:pic>
      <p:pic>
        <p:nvPicPr>
          <p:cNvPr id="2050" name="Picture 2" descr="http://t3.gstatic.com/images?q=tbn:ANd9GcRpV_6CbzpJSGV43hNFp2DtSTMaspOjpz6wdyQ5uHc57WfS_Zrv"/>
          <p:cNvPicPr>
            <a:picLocks noChangeAspect="1" noChangeArrowheads="1"/>
          </p:cNvPicPr>
          <p:nvPr/>
        </p:nvPicPr>
        <p:blipFill>
          <a:blip r:embed="rId57" cstate="print"/>
          <a:srcRect/>
          <a:stretch>
            <a:fillRect/>
          </a:stretch>
        </p:blipFill>
        <p:spPr bwMode="auto">
          <a:xfrm>
            <a:off x="0" y="2133600"/>
            <a:ext cx="2475852" cy="685800"/>
          </a:xfrm>
          <a:prstGeom prst="rect">
            <a:avLst/>
          </a:prstGeom>
          <a:noFill/>
        </p:spPr>
      </p:pic>
      <p:pic>
        <p:nvPicPr>
          <p:cNvPr id="62" name="Picture 61" descr="http://1.bp.blogspot.com/-q6KctzyvpxU/UdK18T-GYWI/AAAAAAAAaic/SRCL__L9O_M/s917/EY+logo+2013.png"/>
          <p:cNvPicPr/>
          <p:nvPr/>
        </p:nvPicPr>
        <p:blipFill>
          <a:blip r:embed="rId58" cstate="print"/>
          <a:srcRect/>
          <a:stretch>
            <a:fillRect/>
          </a:stretch>
        </p:blipFill>
        <p:spPr bwMode="auto">
          <a:xfrm>
            <a:off x="6324600" y="457200"/>
            <a:ext cx="1066800" cy="1143000"/>
          </a:xfrm>
          <a:prstGeom prst="rect">
            <a:avLst/>
          </a:prstGeom>
          <a:noFill/>
          <a:ln w="9525">
            <a:noFill/>
            <a:miter lim="800000"/>
            <a:headEnd/>
            <a:tailEnd/>
          </a:ln>
        </p:spPr>
      </p:pic>
      <p:pic>
        <p:nvPicPr>
          <p:cNvPr id="63" name="Picture 8" descr="http://www.adaptive.com/wp-content/uploads/2013/01/cognizant_notag_cmyk-01.jpg"/>
          <p:cNvPicPr>
            <a:picLocks noChangeAspect="1" noChangeArrowheads="1"/>
          </p:cNvPicPr>
          <p:nvPr/>
        </p:nvPicPr>
        <p:blipFill>
          <a:blip r:embed="rId59" cstate="print">
            <a:clrChange>
              <a:clrFrom>
                <a:srgbClr val="FFFFFF"/>
              </a:clrFrom>
              <a:clrTo>
                <a:srgbClr val="FFFFFF">
                  <a:alpha val="0"/>
                </a:srgbClr>
              </a:clrTo>
            </a:clrChange>
          </a:blip>
          <a:srcRect/>
          <a:stretch>
            <a:fillRect/>
          </a:stretch>
        </p:blipFill>
        <p:spPr bwMode="auto">
          <a:xfrm>
            <a:off x="7185038" y="685800"/>
            <a:ext cx="1958975" cy="762000"/>
          </a:xfrm>
          <a:prstGeom prst="rect">
            <a:avLst/>
          </a:prstGeom>
          <a:noFill/>
          <a:ln w="9525">
            <a:noFill/>
            <a:miter lim="800000"/>
            <a:headEnd/>
            <a:tailEnd/>
          </a:ln>
        </p:spPr>
      </p:pic>
      <p:sp>
        <p:nvSpPr>
          <p:cNvPr id="2" name="Slide Number Placeholder 1"/>
          <p:cNvSpPr>
            <a:spLocks noGrp="1"/>
          </p:cNvSpPr>
          <p:nvPr>
            <p:ph type="sldNum" sz="quarter" idx="12"/>
          </p:nvPr>
        </p:nvSpPr>
        <p:spPr/>
        <p:txBody>
          <a:bodyPr/>
          <a:lstStyle/>
          <a:p>
            <a:pPr>
              <a:defRPr/>
            </a:pPr>
            <a:fld id="{7A9CEED4-60E8-4184-B2DB-1E7A811F10A1}" type="slidenum">
              <a:rPr lang="en-US" smtClean="0"/>
              <a:pPr>
                <a:defRPr/>
              </a:pPr>
              <a:t>30</a:t>
            </a:fld>
            <a:endParaRPr lang="en-U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4314" y="214339"/>
            <a:ext cx="2443162" cy="8143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171" name="Rectangle 3"/>
          <p:cNvSpPr>
            <a:spLocks noChangeArrowheads="1"/>
          </p:cNvSpPr>
          <p:nvPr/>
        </p:nvSpPr>
        <p:spPr bwMode="auto">
          <a:xfrm>
            <a:off x="142877" y="4325938"/>
            <a:ext cx="8734425" cy="1941512"/>
          </a:xfrm>
          <a:prstGeom prst="roundRect">
            <a:avLst/>
          </a:prstGeom>
          <a:noFill/>
          <a:ln w="9525">
            <a:solidFill>
              <a:schemeClr val="bg1">
                <a:lumMod val="75000"/>
              </a:schemeClr>
            </a:solidFill>
            <a:miter lim="800000"/>
            <a:headEnd/>
            <a:tailEnd/>
          </a:ln>
          <a:effectLst/>
        </p:spPr>
        <p:txBody>
          <a:bodyPr anchor="ctr">
            <a:spAutoFit/>
          </a:bodyPr>
          <a:lstStyle/>
          <a:p>
            <a:pPr>
              <a:lnSpc>
                <a:spcPct val="150000"/>
              </a:lnSpc>
              <a:defRPr/>
            </a:pPr>
            <a:endParaRPr lang="en-GB" sz="1400" dirty="0">
              <a:ea typeface="Times New Roman" pitchFamily="18" charset="0"/>
            </a:endParaRPr>
          </a:p>
          <a:p>
            <a:pPr>
              <a:lnSpc>
                <a:spcPct val="150000"/>
              </a:lnSpc>
              <a:defRPr/>
            </a:pPr>
            <a:r>
              <a:rPr lang="en-GB" sz="1200" dirty="0"/>
              <a:t>For further information please connect with:</a:t>
            </a:r>
          </a:p>
          <a:p>
            <a:pPr>
              <a:lnSpc>
                <a:spcPct val="150000"/>
              </a:lnSpc>
              <a:defRPr/>
            </a:pPr>
            <a:endParaRPr lang="en-GB" sz="1200" dirty="0">
              <a:cs typeface="+mn-cs"/>
            </a:endParaRPr>
          </a:p>
          <a:p>
            <a:pPr>
              <a:lnSpc>
                <a:spcPct val="150000"/>
              </a:lnSpc>
              <a:defRPr/>
            </a:pPr>
            <a:endParaRPr lang="en-GB" sz="1200" dirty="0">
              <a:cs typeface="+mn-cs"/>
            </a:endParaRPr>
          </a:p>
          <a:p>
            <a:pPr>
              <a:lnSpc>
                <a:spcPct val="150000"/>
              </a:lnSpc>
              <a:defRPr/>
            </a:pPr>
            <a:endParaRPr lang="en-GB" sz="1200" dirty="0">
              <a:cs typeface="+mn-cs"/>
            </a:endParaRPr>
          </a:p>
          <a:p>
            <a:pPr>
              <a:lnSpc>
                <a:spcPct val="150000"/>
              </a:lnSpc>
              <a:defRPr/>
            </a:pPr>
            <a:endParaRPr lang="en-US" sz="1000" dirty="0">
              <a:cs typeface="+mn-cs"/>
            </a:endParaRPr>
          </a:p>
        </p:txBody>
      </p:sp>
      <p:sp>
        <p:nvSpPr>
          <p:cNvPr id="17412" name="TextBox 4"/>
          <p:cNvSpPr txBox="1">
            <a:spLocks noChangeArrowheads="1"/>
          </p:cNvSpPr>
          <p:nvPr/>
        </p:nvSpPr>
        <p:spPr bwMode="auto">
          <a:xfrm>
            <a:off x="214326" y="5029226"/>
            <a:ext cx="8662987" cy="121856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r>
              <a:rPr lang="en-GB" altLang="en-US" sz="1600" b="1" dirty="0">
                <a:solidFill>
                  <a:schemeClr val="accent1"/>
                </a:solidFill>
                <a:latin typeface="Arial" panose="020B0604020202020204" pitchFamily="34" charset="0"/>
                <a:cs typeface="Arial" panose="020B0604020202020204" pitchFamily="34" charset="0"/>
              </a:rPr>
              <a:t>Contact        	Jigyasa Sharma/ </a:t>
            </a:r>
            <a:r>
              <a:rPr lang="en-US" sz="1600" b="1" dirty="0">
                <a:solidFill>
                  <a:schemeClr val="accent1"/>
                </a:solidFill>
                <a:latin typeface="Arial" panose="020B0604020202020204" pitchFamily="34" charset="0"/>
                <a:cs typeface="Arial" panose="020B0604020202020204" pitchFamily="34" charset="0"/>
              </a:rPr>
              <a:t>Varun Gupta</a:t>
            </a:r>
            <a:endParaRPr lang="en-US" sz="1600" dirty="0">
              <a:solidFill>
                <a:schemeClr val="accent1"/>
              </a:solidFill>
              <a:latin typeface="Arial" panose="020B0604020202020204" pitchFamily="34" charset="0"/>
              <a:cs typeface="Arial" panose="020B0604020202020204" pitchFamily="34" charset="0"/>
            </a:endParaRPr>
          </a:p>
          <a:p>
            <a:r>
              <a:rPr lang="en-GB" altLang="en-US" sz="1600" b="1" dirty="0">
                <a:solidFill>
                  <a:schemeClr val="accent1"/>
                </a:solidFill>
                <a:latin typeface="Arial" panose="020B0604020202020204" pitchFamily="34" charset="0"/>
                <a:cs typeface="Arial" panose="020B0604020202020204" pitchFamily="34" charset="0"/>
              </a:rPr>
              <a:t>Email             	jigyasa@maynardleigh.in/ varun</a:t>
            </a:r>
            <a:r>
              <a:rPr lang="en-GB" sz="1600" b="1" dirty="0">
                <a:solidFill>
                  <a:schemeClr val="accent1"/>
                </a:solidFill>
                <a:latin typeface="Arial" panose="020B0604020202020204" pitchFamily="34" charset="0"/>
                <a:cs typeface="Arial" panose="020B0604020202020204" pitchFamily="34" charset="0"/>
              </a:rPr>
              <a:t>@maynardleigh.in</a:t>
            </a:r>
            <a:endParaRPr lang="en-US" sz="1600" dirty="0">
              <a:solidFill>
                <a:schemeClr val="accent1"/>
              </a:solidFill>
              <a:latin typeface="Arial" panose="020B0604020202020204" pitchFamily="34" charset="0"/>
              <a:cs typeface="Arial" panose="020B0604020202020204" pitchFamily="34" charset="0"/>
            </a:endParaRPr>
          </a:p>
          <a:p>
            <a:r>
              <a:rPr lang="en-GB" altLang="en-US" sz="1600" b="1" dirty="0">
                <a:solidFill>
                  <a:schemeClr val="accent1"/>
                </a:solidFill>
                <a:latin typeface="Arial" panose="020B0604020202020204" pitchFamily="34" charset="0"/>
                <a:cs typeface="Arial" panose="020B0604020202020204" pitchFamily="34" charset="0"/>
              </a:rPr>
              <a:t>Telephone    	+91 </a:t>
            </a:r>
            <a:r>
              <a:rPr lang="en-GB" sz="1600" b="1" dirty="0">
                <a:solidFill>
                  <a:schemeClr val="accent1"/>
                </a:solidFill>
                <a:latin typeface="Arial" panose="020B0604020202020204" pitchFamily="34" charset="0"/>
                <a:cs typeface="Arial" panose="020B0604020202020204" pitchFamily="34" charset="0"/>
              </a:rPr>
              <a:t>97179 22445/ +91 </a:t>
            </a:r>
            <a:r>
              <a:rPr lang="en-US" sz="1600" b="1" dirty="0">
                <a:solidFill>
                  <a:schemeClr val="accent1"/>
                </a:solidFill>
                <a:latin typeface="Arial" panose="020B0604020202020204" pitchFamily="34" charset="0"/>
                <a:cs typeface="Arial" panose="020B0604020202020204" pitchFamily="34" charset="0"/>
              </a:rPr>
              <a:t>9560192443</a:t>
            </a:r>
            <a:endParaRPr lang="en-US" sz="1600" dirty="0">
              <a:solidFill>
                <a:schemeClr val="accent1"/>
              </a:solidFill>
              <a:latin typeface="Arial" panose="020B0604020202020204" pitchFamily="34" charset="0"/>
              <a:cs typeface="Arial" panose="020B0604020202020204" pitchFamily="34" charset="0"/>
            </a:endParaRPr>
          </a:p>
          <a:p>
            <a:pPr eaLnBrk="1" hangingPunct="1">
              <a:spcBef>
                <a:spcPct val="0"/>
              </a:spcBef>
              <a:buFontTx/>
              <a:buNone/>
            </a:pPr>
            <a:endParaRPr lang="en-US" altLang="en-US" sz="1600" dirty="0">
              <a:solidFill>
                <a:schemeClr val="accent1"/>
              </a:solidFill>
              <a:latin typeface="Arial" panose="020B0604020202020204" pitchFamily="34" charset="0"/>
              <a:cs typeface="Arial" panose="020B0604020202020204" pitchFamily="34" charset="0"/>
            </a:endParaRPr>
          </a:p>
        </p:txBody>
      </p:sp>
      <p:sp>
        <p:nvSpPr>
          <p:cNvPr id="17413" name="TextBox 4"/>
          <p:cNvSpPr txBox="1">
            <a:spLocks noChangeArrowheads="1"/>
          </p:cNvSpPr>
          <p:nvPr/>
        </p:nvSpPr>
        <p:spPr bwMode="auto">
          <a:xfrm>
            <a:off x="838200" y="1295426"/>
            <a:ext cx="6858000" cy="83099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r>
              <a:rPr lang="en-US" altLang="en-US" sz="2400" b="1"/>
              <a:t>Let’s work in partnership to create impact &amp; unlock potential</a:t>
            </a:r>
          </a:p>
        </p:txBody>
      </p:sp>
      <p:pic>
        <p:nvPicPr>
          <p:cNvPr id="17414" name="Picture 4" descr="Description: thumbprint"/>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rot="-3438065">
            <a:off x="3136107" y="2034407"/>
            <a:ext cx="1824038" cy="21113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39555684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2700"/>
            <a:ext cx="3028950" cy="533400"/>
          </a:xfrm>
        </p:spPr>
        <p:txBody>
          <a:bodyPr>
            <a:normAutofit fontScale="90000"/>
          </a:bodyPr>
          <a:lstStyle/>
          <a:p>
            <a:r>
              <a:rPr lang="en-US" sz="3100" b="1" dirty="0">
                <a:solidFill>
                  <a:schemeClr val="tx2"/>
                </a:solidFill>
                <a:latin typeface="+mn-lt"/>
              </a:rPr>
              <a:t>Our Approach</a:t>
            </a:r>
          </a:p>
        </p:txBody>
      </p:sp>
      <p:pic>
        <p:nvPicPr>
          <p:cNvPr id="5" name="Picture 47" descr="dddd"/>
          <p:cNvPicPr>
            <a:picLocks noChangeAspect="1" noChangeArrowheads="1"/>
          </p:cNvPicPr>
          <p:nvPr/>
        </p:nvPicPr>
        <p:blipFill>
          <a:blip r:embed="rId2" cstate="print">
            <a:clrChange>
              <a:clrFrom>
                <a:srgbClr val="FDFDFD"/>
              </a:clrFrom>
              <a:clrTo>
                <a:srgbClr val="FDFDFD">
                  <a:alpha val="0"/>
                </a:srgbClr>
              </a:clrTo>
            </a:clrChange>
          </a:blip>
          <a:srcRect l="6944" t="6824" r="6944"/>
          <a:stretch>
            <a:fillRect/>
          </a:stretch>
        </p:blipFill>
        <p:spPr bwMode="auto">
          <a:xfrm>
            <a:off x="1905000" y="188668"/>
            <a:ext cx="5562600" cy="5867459"/>
          </a:xfrm>
          <a:prstGeom prst="rect">
            <a:avLst/>
          </a:prstGeom>
          <a:noFill/>
          <a:ln w="9525">
            <a:noFill/>
            <a:miter lim="800000"/>
            <a:headEnd/>
            <a:tailEnd/>
          </a:ln>
        </p:spPr>
      </p:pic>
      <p:sp>
        <p:nvSpPr>
          <p:cNvPr id="7" name="Rectangle 6"/>
          <p:cNvSpPr/>
          <p:nvPr/>
        </p:nvSpPr>
        <p:spPr>
          <a:xfrm>
            <a:off x="76200" y="5334013"/>
            <a:ext cx="9067800" cy="948978"/>
          </a:xfrm>
          <a:prstGeom prst="rect">
            <a:avLst/>
          </a:prstGeom>
        </p:spPr>
        <p:txBody>
          <a:bodyPr wrap="square">
            <a:spAutoFit/>
          </a:bodyPr>
          <a:lstStyle/>
          <a:p>
            <a:pPr>
              <a:spcAft>
                <a:spcPts val="200"/>
              </a:spcAft>
              <a:defRPr/>
            </a:pPr>
            <a:r>
              <a:rPr lang="en-GB" b="1" dirty="0">
                <a:solidFill>
                  <a:schemeClr val="tx2"/>
                </a:solidFill>
              </a:rPr>
              <a:t>Methodology</a:t>
            </a:r>
          </a:p>
          <a:p>
            <a:pPr>
              <a:spcAft>
                <a:spcPts val="200"/>
              </a:spcAft>
              <a:defRPr/>
            </a:pPr>
            <a:r>
              <a:rPr lang="en-GB" dirty="0"/>
              <a:t>We create experiential learning solutions using principles from Theatre Psychology and L&amp;D tools.</a:t>
            </a:r>
            <a:endParaRPr lang="en-GB" dirty="0">
              <a:ea typeface="Times New Roman" pitchFamily="18" charset="0"/>
              <a:cs typeface="Arial" pitchFamily="34" charset="0"/>
            </a:endParaRPr>
          </a:p>
        </p:txBody>
      </p:sp>
    </p:spTree>
    <p:extLst>
      <p:ext uri="{BB962C8B-B14F-4D97-AF65-F5344CB8AC3E}">
        <p14:creationId xmlns:p14="http://schemas.microsoft.com/office/powerpoint/2010/main" val="7960728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0" y="0"/>
            <a:ext cx="9144000" cy="523875"/>
          </a:xfrm>
          <a:prstGeom prst="rect">
            <a:avLst/>
          </a:prstGeom>
          <a:solidFill>
            <a:schemeClr val="tx2"/>
          </a:solidFill>
        </p:spPr>
        <p:txBody>
          <a:bodyPr wrap="square">
            <a:spAutoFit/>
          </a:bodyPr>
          <a:lstStyle/>
          <a:p>
            <a:pPr fontAlgn="auto">
              <a:spcBef>
                <a:spcPts val="0"/>
              </a:spcBef>
              <a:spcAft>
                <a:spcPts val="0"/>
              </a:spcAft>
              <a:defRPr/>
            </a:pPr>
            <a:endParaRPr lang="en-US" sz="2800" dirty="0">
              <a:solidFill>
                <a:srgbClr val="FFFF00"/>
              </a:solidFill>
              <a:latin typeface="+mn-lt"/>
              <a:cs typeface="+mn-cs"/>
            </a:endParaRPr>
          </a:p>
        </p:txBody>
      </p:sp>
      <p:pic>
        <p:nvPicPr>
          <p:cNvPr id="5" name="25A1F1B6-5F60-4EAC-94FD-8B7E7D36B5A6" descr="cid:image006.jpg@01CFF854.65A7C9B0"/>
          <p:cNvPicPr/>
          <p:nvPr/>
        </p:nvPicPr>
        <p:blipFill>
          <a:blip r:embed="rId2" r:link="rId3" cstate="print"/>
          <a:srcRect l="17450" t="20432" r="20064" b="18439"/>
          <a:stretch>
            <a:fillRect/>
          </a:stretch>
        </p:blipFill>
        <p:spPr bwMode="auto">
          <a:xfrm>
            <a:off x="8210289" y="5653842"/>
            <a:ext cx="933719" cy="1204175"/>
          </a:xfrm>
          <a:prstGeom prst="rect">
            <a:avLst/>
          </a:prstGeom>
          <a:noFill/>
          <a:ln w="9525">
            <a:noFill/>
            <a:miter lim="800000"/>
            <a:headEnd/>
            <a:tailEnd/>
          </a:ln>
        </p:spPr>
      </p:pic>
      <p:sp>
        <p:nvSpPr>
          <p:cNvPr id="6" name="Rectangle 4"/>
          <p:cNvSpPr>
            <a:spLocks noChangeArrowheads="1"/>
          </p:cNvSpPr>
          <p:nvPr/>
        </p:nvSpPr>
        <p:spPr bwMode="auto">
          <a:xfrm>
            <a:off x="0" y="9542"/>
            <a:ext cx="5200650" cy="523875"/>
          </a:xfrm>
          <a:prstGeom prst="rect">
            <a:avLst/>
          </a:prstGeom>
          <a:noFill/>
          <a:ln w="9525">
            <a:noFill/>
            <a:miter lim="800000"/>
            <a:headEnd/>
            <a:tailEnd/>
          </a:ln>
        </p:spPr>
        <p:txBody>
          <a:bodyPr>
            <a:spAutoFit/>
          </a:bodyPr>
          <a:lstStyle/>
          <a:p>
            <a:r>
              <a:rPr lang="en-US" sz="2800" b="1" dirty="0" smtClean="0">
                <a:solidFill>
                  <a:srgbClr val="FFFF00"/>
                </a:solidFill>
                <a:latin typeface="Calibri" pitchFamily="34" charset="0"/>
              </a:rPr>
              <a:t>Diagnosis </a:t>
            </a:r>
            <a:endParaRPr lang="en-US" sz="2800" dirty="0">
              <a:solidFill>
                <a:srgbClr val="FFFF00"/>
              </a:solidFill>
              <a:latin typeface="Calibri" pitchFamily="34" charset="0"/>
            </a:endParaRPr>
          </a:p>
        </p:txBody>
      </p:sp>
      <p:sp>
        <p:nvSpPr>
          <p:cNvPr id="9" name="Rounded Rectangle 8"/>
          <p:cNvSpPr/>
          <p:nvPr/>
        </p:nvSpPr>
        <p:spPr>
          <a:xfrm>
            <a:off x="0" y="838200"/>
            <a:ext cx="7578142" cy="4738352"/>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solidFill>
                  <a:schemeClr val="tx1"/>
                </a:solidFill>
              </a:rPr>
              <a:t>We spent time on one-on-one calls speaking to a few </a:t>
            </a:r>
            <a:r>
              <a:rPr lang="en-US" dirty="0" smtClean="0">
                <a:solidFill>
                  <a:schemeClr val="accent1">
                    <a:lumMod val="50000"/>
                  </a:schemeClr>
                </a:solidFill>
              </a:rPr>
              <a:t>target participants, GOLD Alumni and</a:t>
            </a:r>
          </a:p>
          <a:p>
            <a:r>
              <a:rPr lang="en-US" dirty="0" smtClean="0">
                <a:solidFill>
                  <a:schemeClr val="accent1">
                    <a:lumMod val="50000"/>
                  </a:schemeClr>
                </a:solidFill>
              </a:rPr>
              <a:t>HR Stakeholders</a:t>
            </a:r>
            <a:r>
              <a:rPr lang="en-US" dirty="0" smtClean="0">
                <a:solidFill>
                  <a:schemeClr val="tx1"/>
                </a:solidFill>
              </a:rPr>
              <a:t> to customize the program design according to your need.</a:t>
            </a:r>
          </a:p>
          <a:p>
            <a:r>
              <a:rPr lang="en-US" dirty="0" smtClean="0">
                <a:solidFill>
                  <a:schemeClr val="tx1"/>
                </a:solidFill>
              </a:rPr>
              <a:t>All the combined inputs have been incorporated into the design to make it more relevant.</a:t>
            </a:r>
          </a:p>
          <a:p>
            <a:endParaRPr lang="en-US" dirty="0">
              <a:solidFill>
                <a:schemeClr val="tx1"/>
              </a:solidFill>
            </a:endParaRPr>
          </a:p>
          <a:p>
            <a:endParaRPr lang="en-US" dirty="0" smtClean="0">
              <a:solidFill>
                <a:schemeClr val="tx1"/>
              </a:solidFill>
            </a:endParaRPr>
          </a:p>
          <a:p>
            <a:pPr algn="ctr"/>
            <a:endParaRPr lang="en-US" dirty="0" smtClean="0">
              <a:solidFill>
                <a:schemeClr val="tx1"/>
              </a:solidFill>
            </a:endParaRPr>
          </a:p>
          <a:p>
            <a:r>
              <a:rPr lang="en-US" dirty="0" smtClean="0">
                <a:solidFill>
                  <a:schemeClr val="tx1"/>
                </a:solidFill>
              </a:rPr>
              <a:t>We checked for information on:</a:t>
            </a:r>
          </a:p>
          <a:p>
            <a:endParaRPr lang="en-US" dirty="0" smtClean="0">
              <a:solidFill>
                <a:schemeClr val="tx1"/>
              </a:solidFill>
            </a:endParaRPr>
          </a:p>
          <a:p>
            <a:pPr marL="285750" indent="-285750">
              <a:buFont typeface="Arial" panose="020B0604020202020204" pitchFamily="34" charset="0"/>
              <a:buChar char="•"/>
            </a:pPr>
            <a:r>
              <a:rPr lang="en-US" dirty="0" smtClean="0">
                <a:solidFill>
                  <a:schemeClr val="tx1"/>
                </a:solidFill>
              </a:rPr>
              <a:t>Current scenarios of their interactions with their stakeholders </a:t>
            </a:r>
          </a:p>
          <a:p>
            <a:pPr marL="285750" indent="-285750">
              <a:buFont typeface="Arial" panose="020B0604020202020204" pitchFamily="34" charset="0"/>
              <a:buChar char="•"/>
            </a:pPr>
            <a:r>
              <a:rPr lang="en-US" dirty="0" smtClean="0">
                <a:solidFill>
                  <a:schemeClr val="tx1"/>
                </a:solidFill>
              </a:rPr>
              <a:t>Current State - what’s working, areas of strengths, challenges, etc.</a:t>
            </a:r>
          </a:p>
          <a:p>
            <a:pPr marL="285750" indent="-285750">
              <a:buFont typeface="Arial" panose="020B0604020202020204" pitchFamily="34" charset="0"/>
              <a:buChar char="•"/>
            </a:pPr>
            <a:r>
              <a:rPr lang="en-US" dirty="0" smtClean="0">
                <a:solidFill>
                  <a:schemeClr val="tx1"/>
                </a:solidFill>
              </a:rPr>
              <a:t>Gather anecdotes, examples &amp; situations relevant for the workshop</a:t>
            </a:r>
          </a:p>
          <a:p>
            <a:pPr marL="285750" indent="-285750">
              <a:buFont typeface="Arial" panose="020B0604020202020204" pitchFamily="34" charset="0"/>
              <a:buChar char="•"/>
            </a:pPr>
            <a:r>
              <a:rPr lang="en-US" dirty="0" smtClean="0">
                <a:solidFill>
                  <a:schemeClr val="tx1"/>
                </a:solidFill>
              </a:rPr>
              <a:t>Their expectations from the workshop </a:t>
            </a:r>
          </a:p>
          <a:p>
            <a:pPr algn="ctr"/>
            <a:endParaRPr lang="en-US" dirty="0">
              <a:solidFill>
                <a:schemeClr val="tx1"/>
              </a:solidFill>
            </a:endParaRPr>
          </a:p>
        </p:txBody>
      </p:sp>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29404" y="2362208"/>
            <a:ext cx="2202485" cy="1779381"/>
          </a:xfrm>
          <a:prstGeom prst="roundRect">
            <a:avLst>
              <a:gd name="adj" fmla="val 8594"/>
            </a:avLst>
          </a:prstGeom>
          <a:solidFill>
            <a:srgbClr val="FFFFFF">
              <a:shade val="85000"/>
            </a:srgbClr>
          </a:solidFill>
          <a:ln>
            <a:noFill/>
          </a:ln>
          <a:effectLst/>
          <a:extLs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val="35892746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0" y="8475"/>
            <a:ext cx="9144000" cy="523875"/>
          </a:xfrm>
          <a:prstGeom prst="rect">
            <a:avLst/>
          </a:prstGeom>
          <a:solidFill>
            <a:srgbClr val="1F497D"/>
          </a:solidFill>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dirty="0">
              <a:ln>
                <a:noFill/>
              </a:ln>
              <a:solidFill>
                <a:srgbClr val="FFFF00"/>
              </a:solidFill>
              <a:effectLst/>
              <a:uLnTx/>
              <a:uFillTx/>
              <a:latin typeface="Calibri"/>
              <a:cs typeface="+mn-cs"/>
            </a:endParaRPr>
          </a:p>
        </p:txBody>
      </p:sp>
      <p:pic>
        <p:nvPicPr>
          <p:cNvPr id="5" name="25A1F1B6-5F60-4EAC-94FD-8B7E7D36B5A6" descr="cid:image006.jpg@01CFF854.65A7C9B0"/>
          <p:cNvPicPr/>
          <p:nvPr/>
        </p:nvPicPr>
        <p:blipFill>
          <a:blip r:embed="rId2" r:link="rId3" cstate="print"/>
          <a:srcRect l="17450" t="20432" r="20064" b="18439"/>
          <a:stretch>
            <a:fillRect/>
          </a:stretch>
        </p:blipFill>
        <p:spPr bwMode="auto">
          <a:xfrm>
            <a:off x="8210287" y="5653838"/>
            <a:ext cx="933719" cy="1204175"/>
          </a:xfrm>
          <a:prstGeom prst="rect">
            <a:avLst/>
          </a:prstGeom>
          <a:noFill/>
          <a:ln w="9525">
            <a:noFill/>
            <a:miter lim="800000"/>
            <a:headEnd/>
            <a:tailEnd/>
          </a:ln>
        </p:spPr>
      </p:pic>
      <p:sp>
        <p:nvSpPr>
          <p:cNvPr id="6" name="Rectangle 4"/>
          <p:cNvSpPr>
            <a:spLocks noChangeArrowheads="1"/>
          </p:cNvSpPr>
          <p:nvPr/>
        </p:nvSpPr>
        <p:spPr bwMode="auto">
          <a:xfrm>
            <a:off x="0" y="9538"/>
            <a:ext cx="5200650" cy="523875"/>
          </a:xfrm>
          <a:prstGeom prst="rect">
            <a:avLst/>
          </a:prstGeom>
          <a:noFill/>
          <a:ln w="9525">
            <a:noFill/>
            <a:miter lim="800000"/>
            <a:headEnd/>
            <a:tailEnd/>
          </a:ln>
        </p:spPr>
        <p:txBody>
          <a:bodyPr>
            <a:spAutoFit/>
          </a:bodyPr>
          <a:lstStyle/>
          <a:p>
            <a:pPr fontAlgn="auto">
              <a:spcBef>
                <a:spcPts val="0"/>
              </a:spcBef>
              <a:spcAft>
                <a:spcPts val="0"/>
              </a:spcAft>
            </a:pPr>
            <a:r>
              <a:rPr lang="en-US" sz="2800" b="1" dirty="0" smtClean="0">
                <a:solidFill>
                  <a:srgbClr val="FFFF00"/>
                </a:solidFill>
                <a:latin typeface="Calibri" pitchFamily="34" charset="0"/>
                <a:cs typeface="+mn-cs"/>
              </a:rPr>
              <a:t>Diagnosis – Profiling </a:t>
            </a:r>
            <a:endParaRPr lang="en-US" sz="2800" dirty="0">
              <a:solidFill>
                <a:srgbClr val="FFFF00"/>
              </a:solidFill>
              <a:latin typeface="Calibri" pitchFamily="34" charset="0"/>
              <a:cs typeface="+mn-cs"/>
            </a:endParaRPr>
          </a:p>
        </p:txBody>
      </p:sp>
      <p:sp>
        <p:nvSpPr>
          <p:cNvPr id="9" name="Rounded Rectangle 8"/>
          <p:cNvSpPr/>
          <p:nvPr/>
        </p:nvSpPr>
        <p:spPr>
          <a:xfrm>
            <a:off x="357389" y="1906073"/>
            <a:ext cx="7567411" cy="2859110"/>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auto">
              <a:spcBef>
                <a:spcPts val="0"/>
              </a:spcBef>
              <a:spcAft>
                <a:spcPts val="0"/>
              </a:spcAft>
            </a:pPr>
            <a:r>
              <a:rPr lang="en-US" dirty="0" smtClean="0">
                <a:solidFill>
                  <a:prstClr val="black"/>
                </a:solidFill>
                <a:latin typeface="Calibri"/>
              </a:rPr>
              <a:t>We conducted ½ hour telephonic interviews with  </a:t>
            </a:r>
            <a:r>
              <a:rPr lang="en-US" dirty="0" smtClean="0">
                <a:solidFill>
                  <a:srgbClr val="44546A"/>
                </a:solidFill>
                <a:latin typeface="Calibri"/>
              </a:rPr>
              <a:t>9</a:t>
            </a:r>
            <a:r>
              <a:rPr lang="en-US" dirty="0" smtClean="0">
                <a:solidFill>
                  <a:prstClr val="black"/>
                </a:solidFill>
                <a:latin typeface="Calibri"/>
              </a:rPr>
              <a:t> </a:t>
            </a:r>
            <a:r>
              <a:rPr lang="en-US" dirty="0" smtClean="0">
                <a:solidFill>
                  <a:srgbClr val="5B9BD5">
                    <a:lumMod val="50000"/>
                  </a:srgbClr>
                </a:solidFill>
                <a:latin typeface="Calibri"/>
              </a:rPr>
              <a:t>target participants</a:t>
            </a:r>
          </a:p>
          <a:p>
            <a:pPr fontAlgn="auto">
              <a:spcBef>
                <a:spcPts val="0"/>
              </a:spcBef>
              <a:spcAft>
                <a:spcPts val="0"/>
              </a:spcAft>
            </a:pPr>
            <a:r>
              <a:rPr lang="en-US" dirty="0">
                <a:solidFill>
                  <a:srgbClr val="5B9BD5">
                    <a:lumMod val="50000"/>
                  </a:srgbClr>
                </a:solidFill>
                <a:latin typeface="Calibri"/>
              </a:rPr>
              <a:t> </a:t>
            </a:r>
            <a:r>
              <a:rPr lang="en-US" dirty="0" smtClean="0">
                <a:solidFill>
                  <a:srgbClr val="5B9BD5">
                    <a:lumMod val="50000"/>
                  </a:srgbClr>
                </a:solidFill>
                <a:latin typeface="Calibri"/>
              </a:rPr>
              <a:t>                                                                                        3 GOLD Alumni </a:t>
            </a:r>
          </a:p>
          <a:p>
            <a:pPr fontAlgn="auto">
              <a:spcBef>
                <a:spcPts val="0"/>
              </a:spcBef>
              <a:spcAft>
                <a:spcPts val="0"/>
              </a:spcAft>
            </a:pPr>
            <a:r>
              <a:rPr lang="en-US" dirty="0" smtClean="0">
                <a:solidFill>
                  <a:srgbClr val="5B9BD5">
                    <a:lumMod val="50000"/>
                  </a:srgbClr>
                </a:solidFill>
                <a:latin typeface="Calibri"/>
              </a:rPr>
              <a:t>                                                                                         2 HR Stakeholders</a:t>
            </a:r>
            <a:r>
              <a:rPr lang="en-US" dirty="0" smtClean="0">
                <a:solidFill>
                  <a:prstClr val="black"/>
                </a:solidFill>
                <a:latin typeface="Calibri"/>
              </a:rPr>
              <a:t> </a:t>
            </a:r>
          </a:p>
          <a:p>
            <a:pPr fontAlgn="auto">
              <a:spcBef>
                <a:spcPts val="0"/>
              </a:spcBef>
              <a:spcAft>
                <a:spcPts val="0"/>
              </a:spcAft>
            </a:pPr>
            <a:endParaRPr lang="en-US" dirty="0" smtClean="0">
              <a:solidFill>
                <a:prstClr val="black"/>
              </a:solidFill>
              <a:latin typeface="Calibri"/>
            </a:endParaRPr>
          </a:p>
          <a:p>
            <a:pPr fontAlgn="auto">
              <a:spcBef>
                <a:spcPts val="0"/>
              </a:spcBef>
              <a:spcAft>
                <a:spcPts val="0"/>
              </a:spcAft>
            </a:pPr>
            <a:endParaRPr lang="en-US" dirty="0">
              <a:solidFill>
                <a:prstClr val="black"/>
              </a:solidFill>
              <a:latin typeface="Calibri"/>
            </a:endParaRPr>
          </a:p>
          <a:p>
            <a:pPr fontAlgn="auto">
              <a:spcBef>
                <a:spcPts val="0"/>
              </a:spcBef>
              <a:spcAft>
                <a:spcPts val="0"/>
              </a:spcAft>
            </a:pPr>
            <a:r>
              <a:rPr lang="en-US" dirty="0" smtClean="0">
                <a:solidFill>
                  <a:prstClr val="black"/>
                </a:solidFill>
                <a:latin typeface="Calibri"/>
              </a:rPr>
              <a:t>Total number of respondents –                                 </a:t>
            </a:r>
            <a:r>
              <a:rPr lang="en-US" dirty="0" smtClean="0">
                <a:solidFill>
                  <a:srgbClr val="44546A"/>
                </a:solidFill>
                <a:latin typeface="Calibri"/>
              </a:rPr>
              <a:t>14</a:t>
            </a:r>
            <a:r>
              <a:rPr lang="en-US" dirty="0" smtClean="0">
                <a:solidFill>
                  <a:prstClr val="black"/>
                </a:solidFill>
                <a:latin typeface="Calibri"/>
              </a:rPr>
              <a:t> sample size</a:t>
            </a:r>
            <a:endParaRPr lang="en-US" dirty="0">
              <a:solidFill>
                <a:prstClr val="black"/>
              </a:solidFill>
              <a:latin typeface="Calibri"/>
            </a:endParaRPr>
          </a:p>
          <a:p>
            <a:pPr fontAlgn="auto">
              <a:spcBef>
                <a:spcPts val="0"/>
              </a:spcBef>
              <a:spcAft>
                <a:spcPts val="0"/>
              </a:spcAft>
            </a:pPr>
            <a:endParaRPr lang="en-US" dirty="0" smtClean="0">
              <a:solidFill>
                <a:prstClr val="black"/>
              </a:solidFill>
              <a:latin typeface="Calibri"/>
            </a:endParaRPr>
          </a:p>
          <a:p>
            <a:pPr algn="ctr" fontAlgn="auto">
              <a:spcBef>
                <a:spcPts val="0"/>
              </a:spcBef>
              <a:spcAft>
                <a:spcPts val="0"/>
              </a:spcAft>
            </a:pPr>
            <a:endParaRPr lang="en-US" dirty="0" smtClean="0">
              <a:solidFill>
                <a:prstClr val="black"/>
              </a:solidFill>
              <a:latin typeface="Calibri"/>
            </a:endParaRPr>
          </a:p>
          <a:p>
            <a:pPr algn="ctr" fontAlgn="auto">
              <a:spcBef>
                <a:spcPts val="0"/>
              </a:spcBef>
              <a:spcAft>
                <a:spcPts val="0"/>
              </a:spcAft>
            </a:pPr>
            <a:endParaRPr lang="en-US" dirty="0">
              <a:solidFill>
                <a:prstClr val="black"/>
              </a:solidFill>
              <a:latin typeface="Calibri"/>
            </a:endParaRPr>
          </a:p>
        </p:txBody>
      </p:sp>
      <p:cxnSp>
        <p:nvCxnSpPr>
          <p:cNvPr id="3" name="Straight Connector 2"/>
          <p:cNvCxnSpPr/>
          <p:nvPr/>
        </p:nvCxnSpPr>
        <p:spPr>
          <a:xfrm>
            <a:off x="531256" y="3193961"/>
            <a:ext cx="4984124" cy="0"/>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88374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0" y="0"/>
            <a:ext cx="9144000" cy="523875"/>
          </a:xfrm>
          <a:prstGeom prst="rect">
            <a:avLst/>
          </a:prstGeom>
          <a:solidFill>
            <a:srgbClr val="1F497D"/>
          </a:solidFill>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dirty="0">
              <a:ln>
                <a:noFill/>
              </a:ln>
              <a:solidFill>
                <a:srgbClr val="FFFF00"/>
              </a:solidFill>
              <a:effectLst/>
              <a:uLnTx/>
              <a:uFillTx/>
              <a:latin typeface="Calibri"/>
              <a:cs typeface="+mn-cs"/>
            </a:endParaRPr>
          </a:p>
        </p:txBody>
      </p:sp>
      <p:pic>
        <p:nvPicPr>
          <p:cNvPr id="5" name="25A1F1B6-5F60-4EAC-94FD-8B7E7D36B5A6" descr="cid:image006.jpg@01CFF854.65A7C9B0"/>
          <p:cNvPicPr/>
          <p:nvPr/>
        </p:nvPicPr>
        <p:blipFill>
          <a:blip r:embed="rId2" r:link="rId3" cstate="print"/>
          <a:srcRect l="17450" t="20432" r="20064" b="18439"/>
          <a:stretch>
            <a:fillRect/>
          </a:stretch>
        </p:blipFill>
        <p:spPr bwMode="auto">
          <a:xfrm>
            <a:off x="8210287" y="5653838"/>
            <a:ext cx="933719" cy="1204175"/>
          </a:xfrm>
          <a:prstGeom prst="rect">
            <a:avLst/>
          </a:prstGeom>
          <a:noFill/>
          <a:ln w="9525">
            <a:noFill/>
            <a:miter lim="800000"/>
            <a:headEnd/>
            <a:tailEnd/>
          </a:ln>
        </p:spPr>
      </p:pic>
      <p:sp>
        <p:nvSpPr>
          <p:cNvPr id="6" name="Rectangle 4"/>
          <p:cNvSpPr>
            <a:spLocks noChangeArrowheads="1"/>
          </p:cNvSpPr>
          <p:nvPr/>
        </p:nvSpPr>
        <p:spPr bwMode="auto">
          <a:xfrm>
            <a:off x="-1" y="9527"/>
            <a:ext cx="8839201" cy="523220"/>
          </a:xfrm>
          <a:prstGeom prst="rect">
            <a:avLst/>
          </a:prstGeom>
          <a:noFill/>
          <a:ln w="9525">
            <a:noFill/>
            <a:miter lim="800000"/>
            <a:headEnd/>
            <a:tailEnd/>
          </a:ln>
        </p:spPr>
        <p:txBody>
          <a:bodyPr wrap="square">
            <a:spAutoFit/>
          </a:bodyPr>
          <a:lstStyle/>
          <a:p>
            <a:pPr fontAlgn="auto">
              <a:spcBef>
                <a:spcPts val="0"/>
              </a:spcBef>
              <a:spcAft>
                <a:spcPts val="0"/>
              </a:spcAft>
            </a:pPr>
            <a:r>
              <a:rPr lang="en-US" sz="2800" b="1" dirty="0" smtClean="0">
                <a:solidFill>
                  <a:srgbClr val="FFFF00"/>
                </a:solidFill>
                <a:latin typeface="Calibri" pitchFamily="34" charset="0"/>
                <a:cs typeface="+mn-cs"/>
              </a:rPr>
              <a:t>Diagnosis – Modes of communication with  stakeholders  </a:t>
            </a:r>
            <a:endParaRPr lang="en-US" sz="2800" dirty="0">
              <a:solidFill>
                <a:srgbClr val="FFFF00"/>
              </a:solidFill>
              <a:latin typeface="Calibri" pitchFamily="34" charset="0"/>
              <a:cs typeface="+mn-cs"/>
            </a:endParaRPr>
          </a:p>
        </p:txBody>
      </p:sp>
      <p:sp>
        <p:nvSpPr>
          <p:cNvPr id="9" name="Rounded Rectangle 8"/>
          <p:cNvSpPr/>
          <p:nvPr/>
        </p:nvSpPr>
        <p:spPr>
          <a:xfrm>
            <a:off x="1769812" y="838208"/>
            <a:ext cx="6470855" cy="1311031"/>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auto">
              <a:spcBef>
                <a:spcPts val="0"/>
              </a:spcBef>
              <a:spcAft>
                <a:spcPts val="0"/>
              </a:spcAft>
            </a:pPr>
            <a:r>
              <a:rPr lang="en-US" dirty="0">
                <a:solidFill>
                  <a:prstClr val="black"/>
                </a:solidFill>
                <a:latin typeface="Calibri"/>
              </a:rPr>
              <a:t>4</a:t>
            </a:r>
            <a:r>
              <a:rPr lang="en-US" dirty="0" smtClean="0">
                <a:solidFill>
                  <a:prstClr val="black"/>
                </a:solidFill>
                <a:latin typeface="Calibri"/>
              </a:rPr>
              <a:t> out of 9 participants said that face to face communication was their preferred mode, especially when an issue needed their deeper attention or when their team was available at close quarters. </a:t>
            </a:r>
          </a:p>
          <a:p>
            <a:pPr algn="ctr" fontAlgn="auto">
              <a:spcBef>
                <a:spcPts val="0"/>
              </a:spcBef>
              <a:spcAft>
                <a:spcPts val="0"/>
              </a:spcAft>
            </a:pPr>
            <a:endParaRPr lang="en-US" dirty="0">
              <a:solidFill>
                <a:prstClr val="black"/>
              </a:solidFill>
              <a:latin typeface="Calibri"/>
            </a:endParaRPr>
          </a:p>
        </p:txBody>
      </p:sp>
      <p:pic>
        <p:nvPicPr>
          <p:cNvPr id="1026" name="Picture 2" descr="Image result for 2 people talking doodl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01" y="625354"/>
            <a:ext cx="1458614" cy="1345120"/>
          </a:xfrm>
          <a:prstGeom prst="rect">
            <a:avLst/>
          </a:prstGeom>
          <a:noFill/>
          <a:extLst>
            <a:ext uri="{909E8E84-426E-40dd-AFC4-6F175D3DCCD1}">
              <a14:hiddenFill xmlns:a14="http://schemas.microsoft.com/office/drawing/2010/main" xmlns="">
                <a:solidFill>
                  <a:srgbClr val="FFFFFF"/>
                </a:solidFill>
              </a14:hiddenFill>
            </a:ext>
          </a:extLst>
        </p:spPr>
      </p:pic>
      <p:pic>
        <p:nvPicPr>
          <p:cNvPr id="1028" name="Picture 4" descr="Image result for phone doodl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09600" y="2263760"/>
            <a:ext cx="763716" cy="1071881"/>
          </a:xfrm>
          <a:prstGeom prst="rect">
            <a:avLst/>
          </a:prstGeom>
          <a:noFill/>
          <a:extLst>
            <a:ext uri="{909E8E84-426E-40dd-AFC4-6F175D3DCCD1}">
              <a14:hiddenFill xmlns:a14="http://schemas.microsoft.com/office/drawing/2010/main" xmlns="">
                <a:solidFill>
                  <a:srgbClr val="FFFFFF"/>
                </a:solidFill>
              </a14:hiddenFill>
            </a:ext>
          </a:extLst>
        </p:spPr>
      </p:pic>
      <p:pic>
        <p:nvPicPr>
          <p:cNvPr id="1030" name="Picture 6" descr="Image result for email doodle"/>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55805" y="3733800"/>
            <a:ext cx="1084018" cy="1162670"/>
          </a:xfrm>
          <a:prstGeom prst="rect">
            <a:avLst/>
          </a:prstGeom>
          <a:noFill/>
          <a:extLst>
            <a:ext uri="{909E8E84-426E-40dd-AFC4-6F175D3DCCD1}">
              <a14:hiddenFill xmlns:a14="http://schemas.microsoft.com/office/drawing/2010/main" xmlns="">
                <a:solidFill>
                  <a:srgbClr val="FFFFFF"/>
                </a:solidFill>
              </a14:hiddenFill>
            </a:ext>
          </a:extLst>
        </p:spPr>
      </p:pic>
      <p:pic>
        <p:nvPicPr>
          <p:cNvPr id="1032" name="Picture 8" descr="Related image"/>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89639" y="5334001"/>
            <a:ext cx="1293702" cy="1066806"/>
          </a:xfrm>
          <a:prstGeom prst="rect">
            <a:avLst/>
          </a:prstGeom>
          <a:noFill/>
          <a:extLst>
            <a:ext uri="{909E8E84-426E-40dd-AFC4-6F175D3DCCD1}">
              <a14:hiddenFill xmlns:a14="http://schemas.microsoft.com/office/drawing/2010/main" xmlns="">
                <a:solidFill>
                  <a:srgbClr val="FFFFFF"/>
                </a:solidFill>
              </a14:hiddenFill>
            </a:ext>
          </a:extLst>
        </p:spPr>
      </p:pic>
      <p:sp>
        <p:nvSpPr>
          <p:cNvPr id="11" name="Rounded Rectangle 10"/>
          <p:cNvSpPr/>
          <p:nvPr/>
        </p:nvSpPr>
        <p:spPr>
          <a:xfrm>
            <a:off x="1740316" y="2529812"/>
            <a:ext cx="6470855" cy="823001"/>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auto">
              <a:spcBef>
                <a:spcPts val="0"/>
              </a:spcBef>
              <a:spcAft>
                <a:spcPts val="0"/>
              </a:spcAft>
            </a:pPr>
            <a:r>
              <a:rPr lang="en-US" dirty="0" smtClean="0">
                <a:solidFill>
                  <a:prstClr val="black"/>
                </a:solidFill>
                <a:latin typeface="Calibri"/>
              </a:rPr>
              <a:t>Calls and </a:t>
            </a:r>
            <a:r>
              <a:rPr lang="en-US" dirty="0" err="1" smtClean="0">
                <a:solidFill>
                  <a:prstClr val="black"/>
                </a:solidFill>
                <a:latin typeface="Calibri"/>
              </a:rPr>
              <a:t>Webex</a:t>
            </a:r>
            <a:r>
              <a:rPr lang="en-US" dirty="0" smtClean="0">
                <a:solidFill>
                  <a:prstClr val="black"/>
                </a:solidFill>
                <a:latin typeface="Calibri"/>
              </a:rPr>
              <a:t> are the most used medium for quick fixes, formals status updates, etc. </a:t>
            </a:r>
          </a:p>
          <a:p>
            <a:pPr algn="ctr" fontAlgn="auto">
              <a:spcBef>
                <a:spcPts val="0"/>
              </a:spcBef>
              <a:spcAft>
                <a:spcPts val="0"/>
              </a:spcAft>
            </a:pPr>
            <a:endParaRPr lang="en-US" dirty="0">
              <a:solidFill>
                <a:prstClr val="black"/>
              </a:solidFill>
              <a:latin typeface="Calibri"/>
            </a:endParaRPr>
          </a:p>
        </p:txBody>
      </p:sp>
      <p:sp>
        <p:nvSpPr>
          <p:cNvPr id="12" name="Rounded Rectangle 11"/>
          <p:cNvSpPr/>
          <p:nvPr/>
        </p:nvSpPr>
        <p:spPr>
          <a:xfrm>
            <a:off x="1729255" y="3733808"/>
            <a:ext cx="6470855" cy="1064347"/>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auto">
              <a:spcBef>
                <a:spcPts val="0"/>
              </a:spcBef>
              <a:spcAft>
                <a:spcPts val="0"/>
              </a:spcAft>
            </a:pPr>
            <a:r>
              <a:rPr lang="en-US" dirty="0" smtClean="0">
                <a:solidFill>
                  <a:prstClr val="black"/>
                </a:solidFill>
                <a:latin typeface="Calibri"/>
              </a:rPr>
              <a:t>For larger group communications, email came through as more dependable than phone calls. About 3 out of 9 participants depended on emails more than phone calls. </a:t>
            </a:r>
          </a:p>
          <a:p>
            <a:pPr algn="ctr" fontAlgn="auto">
              <a:spcBef>
                <a:spcPts val="0"/>
              </a:spcBef>
              <a:spcAft>
                <a:spcPts val="0"/>
              </a:spcAft>
            </a:pPr>
            <a:endParaRPr lang="en-US" dirty="0">
              <a:solidFill>
                <a:prstClr val="black"/>
              </a:solidFill>
              <a:latin typeface="Calibri"/>
            </a:endParaRPr>
          </a:p>
        </p:txBody>
      </p:sp>
      <p:sp>
        <p:nvSpPr>
          <p:cNvPr id="13" name="Rounded Rectangle 12"/>
          <p:cNvSpPr/>
          <p:nvPr/>
        </p:nvSpPr>
        <p:spPr>
          <a:xfrm>
            <a:off x="1685009" y="5410208"/>
            <a:ext cx="6470855" cy="995521"/>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auto">
              <a:spcBef>
                <a:spcPts val="0"/>
              </a:spcBef>
              <a:spcAft>
                <a:spcPts val="0"/>
              </a:spcAft>
            </a:pPr>
            <a:r>
              <a:rPr lang="en-US" dirty="0" smtClean="0">
                <a:solidFill>
                  <a:prstClr val="black"/>
                </a:solidFill>
                <a:latin typeface="Calibri"/>
              </a:rPr>
              <a:t>Presentation decks are commonly used to communicate with senior leadership and customers. </a:t>
            </a:r>
          </a:p>
          <a:p>
            <a:pPr algn="ctr" fontAlgn="auto">
              <a:spcBef>
                <a:spcPts val="0"/>
              </a:spcBef>
              <a:spcAft>
                <a:spcPts val="0"/>
              </a:spcAft>
            </a:pPr>
            <a:endParaRPr lang="en-US" dirty="0">
              <a:solidFill>
                <a:prstClr val="black"/>
              </a:solidFill>
              <a:latin typeface="Calibri"/>
            </a:endParaRPr>
          </a:p>
        </p:txBody>
      </p:sp>
    </p:spTree>
    <p:extLst>
      <p:ext uri="{BB962C8B-B14F-4D97-AF65-F5344CB8AC3E}">
        <p14:creationId xmlns:p14="http://schemas.microsoft.com/office/powerpoint/2010/main" val="8802630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25400" y="25408"/>
            <a:ext cx="9144000" cy="523875"/>
          </a:xfrm>
          <a:prstGeom prst="rect">
            <a:avLst/>
          </a:prstGeom>
          <a:solidFill>
            <a:srgbClr val="1F497D"/>
          </a:solidFill>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dirty="0">
              <a:ln>
                <a:noFill/>
              </a:ln>
              <a:solidFill>
                <a:srgbClr val="FFFF00"/>
              </a:solidFill>
              <a:effectLst/>
              <a:uLnTx/>
              <a:uFillTx/>
              <a:latin typeface="Calibri"/>
              <a:cs typeface="+mn-cs"/>
            </a:endParaRPr>
          </a:p>
        </p:txBody>
      </p:sp>
      <p:pic>
        <p:nvPicPr>
          <p:cNvPr id="5" name="25A1F1B6-5F60-4EAC-94FD-8B7E7D36B5A6" descr="cid:image006.jpg@01CFF854.65A7C9B0"/>
          <p:cNvPicPr/>
          <p:nvPr/>
        </p:nvPicPr>
        <p:blipFill>
          <a:blip r:embed="rId2" r:link="rId3" cstate="print"/>
          <a:srcRect l="17450" t="20432" r="20064" b="18439"/>
          <a:stretch>
            <a:fillRect/>
          </a:stretch>
        </p:blipFill>
        <p:spPr bwMode="auto">
          <a:xfrm>
            <a:off x="8210287" y="5653838"/>
            <a:ext cx="933719" cy="1204175"/>
          </a:xfrm>
          <a:prstGeom prst="rect">
            <a:avLst/>
          </a:prstGeom>
          <a:noFill/>
          <a:ln w="9525">
            <a:noFill/>
            <a:miter lim="800000"/>
            <a:headEnd/>
            <a:tailEnd/>
          </a:ln>
        </p:spPr>
      </p:pic>
      <p:sp>
        <p:nvSpPr>
          <p:cNvPr id="6" name="Rectangle 4"/>
          <p:cNvSpPr>
            <a:spLocks noChangeArrowheads="1"/>
          </p:cNvSpPr>
          <p:nvPr/>
        </p:nvSpPr>
        <p:spPr bwMode="auto">
          <a:xfrm>
            <a:off x="-1" y="9527"/>
            <a:ext cx="8686801" cy="523220"/>
          </a:xfrm>
          <a:prstGeom prst="rect">
            <a:avLst/>
          </a:prstGeom>
          <a:noFill/>
          <a:ln w="9525">
            <a:noFill/>
            <a:miter lim="800000"/>
            <a:headEnd/>
            <a:tailEnd/>
          </a:ln>
        </p:spPr>
        <p:txBody>
          <a:bodyPr wrap="square">
            <a:spAutoFit/>
          </a:bodyPr>
          <a:lstStyle/>
          <a:p>
            <a:pPr fontAlgn="auto">
              <a:spcBef>
                <a:spcPts val="0"/>
              </a:spcBef>
              <a:spcAft>
                <a:spcPts val="0"/>
              </a:spcAft>
            </a:pPr>
            <a:r>
              <a:rPr lang="en-US" sz="2800" b="1" dirty="0" smtClean="0">
                <a:solidFill>
                  <a:srgbClr val="FFFF00"/>
                </a:solidFill>
                <a:latin typeface="Calibri" pitchFamily="34" charset="0"/>
                <a:cs typeface="+mn-cs"/>
              </a:rPr>
              <a:t>Diagnosis – Key Challenge Areas (participant view) </a:t>
            </a:r>
            <a:endParaRPr lang="en-US" sz="2800" dirty="0">
              <a:solidFill>
                <a:srgbClr val="FFFF00"/>
              </a:solidFill>
              <a:latin typeface="Calibri" pitchFamily="34" charset="0"/>
              <a:cs typeface="+mn-cs"/>
            </a:endParaRPr>
          </a:p>
        </p:txBody>
      </p:sp>
      <p:pic>
        <p:nvPicPr>
          <p:cNvPr id="1026" name="Picture 2" descr="Image result for 2 people talking doodl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6000" y="594902"/>
            <a:ext cx="2329557" cy="2148296"/>
          </a:xfrm>
          <a:prstGeom prst="rect">
            <a:avLst/>
          </a:prstGeom>
          <a:noFill/>
          <a:extLst>
            <a:ext uri="{909E8E84-426E-40dd-AFC4-6F175D3DCCD1}">
              <a14:hiddenFill xmlns:a14="http://schemas.microsoft.com/office/drawing/2010/main" xmlns="">
                <a:solidFill>
                  <a:srgbClr val="FFFFFF"/>
                </a:solidFill>
              </a14:hiddenFill>
            </a:ext>
          </a:extLst>
        </p:spPr>
      </p:pic>
      <p:pic>
        <p:nvPicPr>
          <p:cNvPr id="2" name="Picture 1"/>
          <p:cNvPicPr>
            <a:picLocks noChangeAspect="1"/>
          </p:cNvPicPr>
          <p:nvPr/>
        </p:nvPicPr>
        <p:blipFill>
          <a:blip r:embed="rId5"/>
          <a:stretch>
            <a:fillRect/>
          </a:stretch>
        </p:blipFill>
        <p:spPr>
          <a:xfrm>
            <a:off x="3560883" y="1230931"/>
            <a:ext cx="1362808" cy="1817077"/>
          </a:xfrm>
          <a:prstGeom prst="rect">
            <a:avLst/>
          </a:prstGeom>
        </p:spPr>
      </p:pic>
      <p:pic>
        <p:nvPicPr>
          <p:cNvPr id="3" name="Picture 2"/>
          <p:cNvPicPr>
            <a:picLocks noChangeAspect="1"/>
          </p:cNvPicPr>
          <p:nvPr/>
        </p:nvPicPr>
        <p:blipFill>
          <a:blip r:embed="rId6"/>
          <a:stretch>
            <a:fillRect/>
          </a:stretch>
        </p:blipFill>
        <p:spPr>
          <a:xfrm>
            <a:off x="6533277" y="3360609"/>
            <a:ext cx="600496" cy="879231"/>
          </a:xfrm>
          <a:prstGeom prst="rect">
            <a:avLst/>
          </a:prstGeom>
        </p:spPr>
      </p:pic>
      <p:sp>
        <p:nvSpPr>
          <p:cNvPr id="12" name="Rounded Rectangle 11"/>
          <p:cNvSpPr/>
          <p:nvPr/>
        </p:nvSpPr>
        <p:spPr>
          <a:xfrm>
            <a:off x="5758965" y="4337538"/>
            <a:ext cx="2514127" cy="2129692"/>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auto">
              <a:spcBef>
                <a:spcPts val="0"/>
              </a:spcBef>
              <a:spcAft>
                <a:spcPts val="0"/>
              </a:spcAft>
            </a:pPr>
            <a:r>
              <a:rPr lang="en-US" b="1" dirty="0" smtClean="0">
                <a:solidFill>
                  <a:srgbClr val="1F4E79"/>
                </a:solidFill>
                <a:latin typeface="Calibri"/>
              </a:rPr>
              <a:t>STRUCTURING</a:t>
            </a:r>
            <a:r>
              <a:rPr lang="en-US" dirty="0" smtClean="0">
                <a:solidFill>
                  <a:prstClr val="black"/>
                </a:solidFill>
                <a:latin typeface="Calibri"/>
              </a:rPr>
              <a:t> </a:t>
            </a:r>
            <a:endParaRPr lang="en-US" dirty="0">
              <a:solidFill>
                <a:prstClr val="black"/>
              </a:solidFill>
              <a:latin typeface="Calibri"/>
            </a:endParaRPr>
          </a:p>
          <a:p>
            <a:pPr fontAlgn="auto">
              <a:spcBef>
                <a:spcPts val="0"/>
              </a:spcBef>
              <a:spcAft>
                <a:spcPts val="0"/>
              </a:spcAft>
            </a:pPr>
            <a:r>
              <a:rPr lang="en-US" dirty="0" smtClean="0">
                <a:solidFill>
                  <a:prstClr val="black"/>
                </a:solidFill>
                <a:latin typeface="Calibri"/>
              </a:rPr>
              <a:t>Being able to be fluent, understanding the objective of communication, structuring my  thoughts  </a:t>
            </a:r>
            <a:endParaRPr lang="en-US" dirty="0">
              <a:solidFill>
                <a:prstClr val="black"/>
              </a:solidFill>
              <a:latin typeface="Calibri"/>
            </a:endParaRPr>
          </a:p>
        </p:txBody>
      </p:sp>
      <p:sp>
        <p:nvSpPr>
          <p:cNvPr id="14" name="Rounded Rectangle 13"/>
          <p:cNvSpPr/>
          <p:nvPr/>
        </p:nvSpPr>
        <p:spPr>
          <a:xfrm>
            <a:off x="219803" y="2547816"/>
            <a:ext cx="2549769" cy="3243385"/>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auto">
              <a:spcBef>
                <a:spcPts val="0"/>
              </a:spcBef>
              <a:spcAft>
                <a:spcPts val="0"/>
              </a:spcAft>
            </a:pPr>
            <a:r>
              <a:rPr lang="en-US" b="1" dirty="0" smtClean="0">
                <a:solidFill>
                  <a:srgbClr val="5B9BD5">
                    <a:lumMod val="50000"/>
                  </a:srgbClr>
                </a:solidFill>
                <a:latin typeface="Calibri"/>
              </a:rPr>
              <a:t>ASSERTIVENESS</a:t>
            </a:r>
          </a:p>
          <a:p>
            <a:pPr fontAlgn="auto">
              <a:spcBef>
                <a:spcPts val="0"/>
              </a:spcBef>
              <a:spcAft>
                <a:spcPts val="0"/>
              </a:spcAft>
            </a:pPr>
            <a:r>
              <a:rPr lang="en-US" dirty="0" smtClean="0">
                <a:solidFill>
                  <a:prstClr val="black"/>
                </a:solidFill>
                <a:latin typeface="Calibri"/>
              </a:rPr>
              <a:t>Being able to powerfully communicate with senior leadership, communicate tough news to the team, be able to say no, take difficult decisions, accept praise, influence others  </a:t>
            </a:r>
            <a:endParaRPr lang="en-US" dirty="0">
              <a:solidFill>
                <a:prstClr val="black"/>
              </a:solidFill>
              <a:latin typeface="Calibri"/>
            </a:endParaRPr>
          </a:p>
        </p:txBody>
      </p:sp>
      <p:sp>
        <p:nvSpPr>
          <p:cNvPr id="15" name="Rounded Rectangle 14"/>
          <p:cNvSpPr/>
          <p:nvPr/>
        </p:nvSpPr>
        <p:spPr>
          <a:xfrm>
            <a:off x="2895600" y="3153508"/>
            <a:ext cx="2743200" cy="3094892"/>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auto">
              <a:spcBef>
                <a:spcPts val="0"/>
              </a:spcBef>
              <a:spcAft>
                <a:spcPts val="0"/>
              </a:spcAft>
            </a:pPr>
            <a:r>
              <a:rPr lang="en-US" b="1" dirty="0" smtClean="0">
                <a:solidFill>
                  <a:srgbClr val="1F4E79"/>
                </a:solidFill>
                <a:latin typeface="Calibri"/>
              </a:rPr>
              <a:t>LISTENING &amp; CONNECTING</a:t>
            </a:r>
          </a:p>
          <a:p>
            <a:pPr fontAlgn="auto">
              <a:spcBef>
                <a:spcPts val="0"/>
              </a:spcBef>
              <a:spcAft>
                <a:spcPts val="0"/>
              </a:spcAft>
            </a:pPr>
            <a:r>
              <a:rPr lang="en-US" dirty="0" smtClean="0">
                <a:solidFill>
                  <a:prstClr val="black"/>
                </a:solidFill>
                <a:latin typeface="Calibri"/>
              </a:rPr>
              <a:t>Understand other people’s perspectives better, understand people across cultures, anticipate questions, be less verbose , be less transactional and make connections </a:t>
            </a:r>
          </a:p>
          <a:p>
            <a:pPr algn="ctr" fontAlgn="auto">
              <a:spcBef>
                <a:spcPts val="0"/>
              </a:spcBef>
              <a:spcAft>
                <a:spcPts val="0"/>
              </a:spcAft>
            </a:pPr>
            <a:endParaRPr lang="en-US" dirty="0">
              <a:solidFill>
                <a:prstClr val="black"/>
              </a:solidFill>
              <a:latin typeface="Calibri"/>
            </a:endParaRPr>
          </a:p>
        </p:txBody>
      </p:sp>
      <p:cxnSp>
        <p:nvCxnSpPr>
          <p:cNvPr id="16" name="Straight Arrow Connector 15"/>
          <p:cNvCxnSpPr/>
          <p:nvPr/>
        </p:nvCxnSpPr>
        <p:spPr>
          <a:xfrm>
            <a:off x="337045" y="6740778"/>
            <a:ext cx="7751885" cy="39077"/>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249129" y="6389077"/>
            <a:ext cx="5298821" cy="369332"/>
          </a:xfrm>
          <a:prstGeom prst="rect">
            <a:avLst/>
          </a:prstGeom>
          <a:noFill/>
        </p:spPr>
        <p:txBody>
          <a:bodyPr wrap="none" rtlCol="0">
            <a:spAutoFit/>
          </a:bodyPr>
          <a:lstStyle/>
          <a:p>
            <a:pPr fontAlgn="auto">
              <a:spcBef>
                <a:spcPts val="0"/>
              </a:spcBef>
              <a:spcAft>
                <a:spcPts val="0"/>
              </a:spcAft>
            </a:pPr>
            <a:r>
              <a:rPr lang="en-US" dirty="0" smtClean="0">
                <a:solidFill>
                  <a:prstClr val="black"/>
                </a:solidFill>
                <a:latin typeface="Calibri"/>
                <a:cs typeface="+mn-cs"/>
              </a:rPr>
              <a:t>*Highest to lowest in terms of popular / group opinion</a:t>
            </a:r>
            <a:endParaRPr lang="en-US" dirty="0">
              <a:solidFill>
                <a:prstClr val="black"/>
              </a:solidFill>
              <a:latin typeface="Calibri"/>
              <a:cs typeface="+mn-cs"/>
            </a:endParaRPr>
          </a:p>
        </p:txBody>
      </p:sp>
    </p:spTree>
    <p:extLst>
      <p:ext uri="{BB962C8B-B14F-4D97-AF65-F5344CB8AC3E}">
        <p14:creationId xmlns:p14="http://schemas.microsoft.com/office/powerpoint/2010/main" val="11248136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p:cNvSpPr txBox="1"/>
          <p:nvPr/>
        </p:nvSpPr>
        <p:spPr>
          <a:xfrm>
            <a:off x="16933" y="0"/>
            <a:ext cx="9144000" cy="523875"/>
          </a:xfrm>
          <a:prstGeom prst="rect">
            <a:avLst/>
          </a:prstGeom>
          <a:solidFill>
            <a:srgbClr val="1F497D"/>
          </a:solidFill>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dirty="0">
              <a:ln>
                <a:noFill/>
              </a:ln>
              <a:solidFill>
                <a:srgbClr val="FFFF00"/>
              </a:solidFill>
              <a:effectLst/>
              <a:uLnTx/>
              <a:uFillTx/>
              <a:latin typeface="Calibri"/>
              <a:cs typeface="+mn-cs"/>
            </a:endParaRPr>
          </a:p>
        </p:txBody>
      </p:sp>
      <p:pic>
        <p:nvPicPr>
          <p:cNvPr id="5" name="25A1F1B6-5F60-4EAC-94FD-8B7E7D36B5A6" descr="cid:image006.jpg@01CFF854.65A7C9B0"/>
          <p:cNvPicPr/>
          <p:nvPr/>
        </p:nvPicPr>
        <p:blipFill>
          <a:blip r:embed="rId2" r:link="rId3" cstate="print"/>
          <a:srcRect l="17450" t="20432" r="20064" b="18439"/>
          <a:stretch>
            <a:fillRect/>
          </a:stretch>
        </p:blipFill>
        <p:spPr bwMode="auto">
          <a:xfrm>
            <a:off x="8210287" y="5653838"/>
            <a:ext cx="933719" cy="1204175"/>
          </a:xfrm>
          <a:prstGeom prst="rect">
            <a:avLst/>
          </a:prstGeom>
          <a:noFill/>
          <a:ln w="9525">
            <a:noFill/>
            <a:miter lim="800000"/>
            <a:headEnd/>
            <a:tailEnd/>
          </a:ln>
        </p:spPr>
      </p:pic>
      <p:sp>
        <p:nvSpPr>
          <p:cNvPr id="6" name="Rectangle 4"/>
          <p:cNvSpPr>
            <a:spLocks noChangeArrowheads="1"/>
          </p:cNvSpPr>
          <p:nvPr/>
        </p:nvSpPr>
        <p:spPr bwMode="auto">
          <a:xfrm>
            <a:off x="-1" y="9529"/>
            <a:ext cx="9144001" cy="461665"/>
          </a:xfrm>
          <a:prstGeom prst="rect">
            <a:avLst/>
          </a:prstGeom>
          <a:noFill/>
          <a:ln w="9525">
            <a:noFill/>
            <a:miter lim="800000"/>
            <a:headEnd/>
            <a:tailEnd/>
          </a:ln>
        </p:spPr>
        <p:txBody>
          <a:bodyPr wrap="square">
            <a:spAutoFit/>
          </a:bodyPr>
          <a:lstStyle/>
          <a:p>
            <a:pPr fontAlgn="auto">
              <a:spcBef>
                <a:spcPts val="0"/>
              </a:spcBef>
              <a:spcAft>
                <a:spcPts val="0"/>
              </a:spcAft>
            </a:pPr>
            <a:r>
              <a:rPr lang="en-US" sz="2400" b="1" dirty="0" smtClean="0">
                <a:solidFill>
                  <a:srgbClr val="FFFF00"/>
                </a:solidFill>
                <a:latin typeface="Calibri" pitchFamily="34" charset="0"/>
                <a:cs typeface="+mn-cs"/>
              </a:rPr>
              <a:t>Diagnosis – Key Challenge Areas (participant view) - anecdotes</a:t>
            </a:r>
            <a:endParaRPr lang="en-US" sz="2400" dirty="0">
              <a:solidFill>
                <a:srgbClr val="FFFF00"/>
              </a:solidFill>
              <a:latin typeface="Calibri" pitchFamily="34" charset="0"/>
              <a:cs typeface="+mn-cs"/>
            </a:endParaRPr>
          </a:p>
        </p:txBody>
      </p:sp>
      <p:pic>
        <p:nvPicPr>
          <p:cNvPr id="1026" name="Picture 2" descr="Image result for 2 people talking doodl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6000" y="587088"/>
            <a:ext cx="2329557" cy="2148296"/>
          </a:xfrm>
          <a:prstGeom prst="rect">
            <a:avLst/>
          </a:prstGeom>
          <a:noFill/>
          <a:extLst>
            <a:ext uri="{909E8E84-426E-40dd-AFC4-6F175D3DCCD1}">
              <a14:hiddenFill xmlns:a14="http://schemas.microsoft.com/office/drawing/2010/main" xmlns="">
                <a:solidFill>
                  <a:srgbClr val="FFFFFF"/>
                </a:solidFill>
              </a14:hiddenFill>
            </a:ext>
          </a:extLst>
        </p:spPr>
      </p:pic>
      <p:pic>
        <p:nvPicPr>
          <p:cNvPr id="2" name="Picture 1"/>
          <p:cNvPicPr>
            <a:picLocks noChangeAspect="1"/>
          </p:cNvPicPr>
          <p:nvPr/>
        </p:nvPicPr>
        <p:blipFill>
          <a:blip r:embed="rId5"/>
          <a:stretch>
            <a:fillRect/>
          </a:stretch>
        </p:blipFill>
        <p:spPr>
          <a:xfrm>
            <a:off x="3472962" y="1445869"/>
            <a:ext cx="1362808" cy="1817077"/>
          </a:xfrm>
          <a:prstGeom prst="rect">
            <a:avLst/>
          </a:prstGeom>
        </p:spPr>
      </p:pic>
      <p:pic>
        <p:nvPicPr>
          <p:cNvPr id="3" name="Picture 2"/>
          <p:cNvPicPr>
            <a:picLocks noChangeAspect="1"/>
          </p:cNvPicPr>
          <p:nvPr/>
        </p:nvPicPr>
        <p:blipFill>
          <a:blip r:embed="rId6"/>
          <a:stretch>
            <a:fillRect/>
          </a:stretch>
        </p:blipFill>
        <p:spPr>
          <a:xfrm>
            <a:off x="6357435" y="2872166"/>
            <a:ext cx="600496" cy="879231"/>
          </a:xfrm>
          <a:prstGeom prst="rect">
            <a:avLst/>
          </a:prstGeom>
        </p:spPr>
      </p:pic>
      <p:sp>
        <p:nvSpPr>
          <p:cNvPr id="12" name="Rounded Rectangle 11"/>
          <p:cNvSpPr/>
          <p:nvPr/>
        </p:nvSpPr>
        <p:spPr>
          <a:xfrm>
            <a:off x="5758965" y="4038600"/>
            <a:ext cx="2514127" cy="2590800"/>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auto">
              <a:spcBef>
                <a:spcPts val="0"/>
              </a:spcBef>
              <a:spcAft>
                <a:spcPts val="0"/>
              </a:spcAft>
            </a:pPr>
            <a:r>
              <a:rPr lang="en-US" b="1" dirty="0" smtClean="0">
                <a:solidFill>
                  <a:srgbClr val="1F4E79"/>
                </a:solidFill>
                <a:latin typeface="Calibri"/>
              </a:rPr>
              <a:t>STRUCTURING</a:t>
            </a:r>
            <a:r>
              <a:rPr lang="en-US" dirty="0" smtClean="0">
                <a:solidFill>
                  <a:prstClr val="black"/>
                </a:solidFill>
                <a:latin typeface="Calibri"/>
              </a:rPr>
              <a:t> </a:t>
            </a:r>
            <a:endParaRPr lang="en-US" dirty="0">
              <a:solidFill>
                <a:prstClr val="black"/>
              </a:solidFill>
              <a:latin typeface="Calibri"/>
            </a:endParaRPr>
          </a:p>
          <a:p>
            <a:pPr fontAlgn="auto">
              <a:spcBef>
                <a:spcPts val="0"/>
              </a:spcBef>
              <a:spcAft>
                <a:spcPts val="0"/>
              </a:spcAft>
            </a:pPr>
            <a:r>
              <a:rPr lang="en-US" dirty="0" smtClean="0">
                <a:solidFill>
                  <a:prstClr val="black"/>
                </a:solidFill>
                <a:latin typeface="Calibri"/>
              </a:rPr>
              <a:t>“My own thoughts need to be clear.”</a:t>
            </a:r>
          </a:p>
          <a:p>
            <a:pPr fontAlgn="auto">
              <a:spcBef>
                <a:spcPts val="0"/>
              </a:spcBef>
              <a:spcAft>
                <a:spcPts val="0"/>
              </a:spcAft>
            </a:pPr>
            <a:r>
              <a:rPr lang="en-US" dirty="0" smtClean="0">
                <a:solidFill>
                  <a:prstClr val="black"/>
                </a:solidFill>
                <a:latin typeface="Calibri"/>
              </a:rPr>
              <a:t>“I want to be very clear about what the objective of the conversation is, especially when I write emails.”  </a:t>
            </a:r>
            <a:endParaRPr lang="en-US" dirty="0">
              <a:solidFill>
                <a:prstClr val="black"/>
              </a:solidFill>
              <a:latin typeface="Calibri"/>
            </a:endParaRPr>
          </a:p>
        </p:txBody>
      </p:sp>
      <p:sp>
        <p:nvSpPr>
          <p:cNvPr id="14" name="Rounded Rectangle 13"/>
          <p:cNvSpPr/>
          <p:nvPr/>
        </p:nvSpPr>
        <p:spPr>
          <a:xfrm>
            <a:off x="219803" y="2540003"/>
            <a:ext cx="2549769" cy="3243385"/>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auto">
              <a:spcBef>
                <a:spcPts val="0"/>
              </a:spcBef>
              <a:spcAft>
                <a:spcPts val="0"/>
              </a:spcAft>
            </a:pPr>
            <a:r>
              <a:rPr lang="en-US" b="1" dirty="0" smtClean="0">
                <a:solidFill>
                  <a:srgbClr val="5B9BD5">
                    <a:lumMod val="50000"/>
                  </a:srgbClr>
                </a:solidFill>
                <a:latin typeface="Calibri"/>
              </a:rPr>
              <a:t>ASSERTIVENESS</a:t>
            </a:r>
          </a:p>
          <a:p>
            <a:pPr fontAlgn="auto">
              <a:spcBef>
                <a:spcPts val="0"/>
              </a:spcBef>
              <a:spcAft>
                <a:spcPts val="0"/>
              </a:spcAft>
            </a:pPr>
            <a:r>
              <a:rPr lang="en-US" dirty="0" smtClean="0">
                <a:solidFill>
                  <a:prstClr val="black"/>
                </a:solidFill>
                <a:latin typeface="Calibri"/>
              </a:rPr>
              <a:t>“I couldn’t say what I really wanted to in front of the VP.” “One day Tiger spoke to me and I was so nervous, I was sweating in fear.”  </a:t>
            </a:r>
          </a:p>
          <a:p>
            <a:pPr fontAlgn="auto">
              <a:spcBef>
                <a:spcPts val="0"/>
              </a:spcBef>
              <a:spcAft>
                <a:spcPts val="0"/>
              </a:spcAft>
            </a:pPr>
            <a:r>
              <a:rPr lang="en-US" dirty="0" smtClean="0">
                <a:solidFill>
                  <a:prstClr val="black"/>
                </a:solidFill>
                <a:latin typeface="Calibri"/>
              </a:rPr>
              <a:t>“I want to be able to push people to meet their timelines a little more.” </a:t>
            </a:r>
            <a:endParaRPr lang="en-US" dirty="0">
              <a:solidFill>
                <a:prstClr val="black"/>
              </a:solidFill>
              <a:latin typeface="Calibri"/>
            </a:endParaRPr>
          </a:p>
        </p:txBody>
      </p:sp>
      <p:sp>
        <p:nvSpPr>
          <p:cNvPr id="15" name="Rounded Rectangle 14"/>
          <p:cNvSpPr/>
          <p:nvPr/>
        </p:nvSpPr>
        <p:spPr>
          <a:xfrm>
            <a:off x="2743200" y="3458308"/>
            <a:ext cx="2971800" cy="3399692"/>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auto">
              <a:spcBef>
                <a:spcPts val="0"/>
              </a:spcBef>
              <a:spcAft>
                <a:spcPts val="0"/>
              </a:spcAft>
            </a:pPr>
            <a:r>
              <a:rPr lang="en-US" b="1" dirty="0" smtClean="0">
                <a:solidFill>
                  <a:srgbClr val="1F4E79"/>
                </a:solidFill>
                <a:latin typeface="Calibri"/>
              </a:rPr>
              <a:t>LISTENING&amp; CONNECTING </a:t>
            </a:r>
            <a:endParaRPr lang="en-US" dirty="0">
              <a:solidFill>
                <a:prstClr val="black"/>
              </a:solidFill>
              <a:latin typeface="Calibri"/>
            </a:endParaRPr>
          </a:p>
          <a:p>
            <a:pPr fontAlgn="auto">
              <a:spcBef>
                <a:spcPts val="0"/>
              </a:spcBef>
              <a:spcAft>
                <a:spcPts val="0"/>
              </a:spcAft>
            </a:pPr>
            <a:r>
              <a:rPr lang="en-US" dirty="0" smtClean="0">
                <a:solidFill>
                  <a:prstClr val="black"/>
                </a:solidFill>
                <a:latin typeface="Calibri"/>
              </a:rPr>
              <a:t>“I am very careful when I speak to others, what if they don’t understand me.” </a:t>
            </a:r>
          </a:p>
          <a:p>
            <a:pPr fontAlgn="auto">
              <a:spcBef>
                <a:spcPts val="0"/>
              </a:spcBef>
              <a:spcAft>
                <a:spcPts val="0"/>
              </a:spcAft>
            </a:pPr>
            <a:r>
              <a:rPr lang="en-US" dirty="0" smtClean="0">
                <a:solidFill>
                  <a:prstClr val="black"/>
                </a:solidFill>
                <a:latin typeface="Calibri"/>
              </a:rPr>
              <a:t>“When a front line manager resigned, I spoke to the person describing all the plans I had for him, I didn’t allow him to share anything.”  </a:t>
            </a:r>
            <a:endParaRPr lang="en-US" dirty="0" smtClean="0">
              <a:solidFill>
                <a:srgbClr val="1F4E79"/>
              </a:solidFill>
              <a:latin typeface="Calibri"/>
            </a:endParaRPr>
          </a:p>
        </p:txBody>
      </p:sp>
    </p:spTree>
    <p:extLst>
      <p:ext uri="{BB962C8B-B14F-4D97-AF65-F5344CB8AC3E}">
        <p14:creationId xmlns:p14="http://schemas.microsoft.com/office/powerpoint/2010/main" val="242078735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3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4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7149</TotalTime>
  <Words>3725</Words>
  <Application>Microsoft Macintosh PowerPoint</Application>
  <PresentationFormat>On-screen Show (4:3)</PresentationFormat>
  <Paragraphs>504</Paragraphs>
  <Slides>31</Slides>
  <Notes>11</Notes>
  <HiddenSlides>0</HiddenSlides>
  <MMClips>0</MMClips>
  <ScaleCrop>false</ScaleCrop>
  <HeadingPairs>
    <vt:vector size="6" baseType="variant">
      <vt:variant>
        <vt:lpstr>Fonts Used</vt:lpstr>
      </vt:variant>
      <vt:variant>
        <vt:i4>9</vt:i4>
      </vt:variant>
      <vt:variant>
        <vt:lpstr>Theme</vt:lpstr>
      </vt:variant>
      <vt:variant>
        <vt:i4>5</vt:i4>
      </vt:variant>
      <vt:variant>
        <vt:lpstr>Slide Titles</vt:lpstr>
      </vt:variant>
      <vt:variant>
        <vt:i4>31</vt:i4>
      </vt:variant>
    </vt:vector>
  </HeadingPairs>
  <TitlesOfParts>
    <vt:vector size="45" baseType="lpstr">
      <vt:lpstr>Arial Rounded MT Bold</vt:lpstr>
      <vt:lpstr>Calibri</vt:lpstr>
      <vt:lpstr>Calibri Light</vt:lpstr>
      <vt:lpstr>Freestyle Script</vt:lpstr>
      <vt:lpstr>ＭＳ Ｐゴシック</vt:lpstr>
      <vt:lpstr>Tahoma</vt:lpstr>
      <vt:lpstr>Times New Roman</vt:lpstr>
      <vt:lpstr>Wingdings</vt:lpstr>
      <vt:lpstr>Arial</vt:lpstr>
      <vt:lpstr>Office Theme</vt:lpstr>
      <vt:lpstr>2_Office Theme</vt:lpstr>
      <vt:lpstr>1_Office Theme</vt:lpstr>
      <vt:lpstr>3_Office Theme</vt:lpstr>
      <vt:lpstr>4_Office Theme</vt:lpstr>
      <vt:lpstr>PowerPoint Presentation</vt:lpstr>
      <vt:lpstr>PowerPoint Presentation</vt:lpstr>
      <vt:lpstr>PowerPoint Presentation</vt:lpstr>
      <vt:lpstr>Our Approach</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admin</dc:creator>
  <cp:lastModifiedBy>Microsoft Office User</cp:lastModifiedBy>
  <cp:revision>431</cp:revision>
  <cp:lastPrinted>2017-01-24T10:06:50Z</cp:lastPrinted>
  <dcterms:created xsi:type="dcterms:W3CDTF">2013-03-07T09:52:34Z</dcterms:created>
  <dcterms:modified xsi:type="dcterms:W3CDTF">2017-02-14T05:34:34Z</dcterms:modified>
</cp:coreProperties>
</file>